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91" r:id="rId2"/>
    <p:sldId id="292" r:id="rId3"/>
    <p:sldId id="293" r:id="rId4"/>
    <p:sldId id="294" r:id="rId5"/>
    <p:sldId id="295" r:id="rId6"/>
    <p:sldId id="296" r:id="rId7"/>
    <p:sldId id="297" r:id="rId8"/>
    <p:sldId id="298" r:id="rId9"/>
    <p:sldId id="299" r:id="rId10"/>
    <p:sldId id="300" r:id="rId11"/>
    <p:sldId id="315" r:id="rId12"/>
    <p:sldId id="282" r:id="rId13"/>
    <p:sldId id="302" r:id="rId14"/>
    <p:sldId id="303" r:id="rId15"/>
    <p:sldId id="304" r:id="rId16"/>
    <p:sldId id="305" r:id="rId17"/>
    <p:sldId id="287" r:id="rId18"/>
    <p:sldId id="306" r:id="rId19"/>
    <p:sldId id="307" r:id="rId20"/>
    <p:sldId id="308" r:id="rId21"/>
    <p:sldId id="316" r:id="rId22"/>
    <p:sldId id="309" r:id="rId23"/>
    <p:sldId id="310" r:id="rId24"/>
    <p:sldId id="311" r:id="rId25"/>
    <p:sldId id="312" r:id="rId26"/>
    <p:sldId id="313"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Glacial Indifference" panose="020B0604020202020204" charset="0"/>
      <p:regular r:id="rId33"/>
    </p:embeddedFont>
    <p:embeddedFont>
      <p:font typeface="Montserrat" panose="00000500000000000000" pitchFamily="2" charset="0"/>
      <p:regular r:id="rId34"/>
      <p:bold r:id="rId35"/>
      <p:italic r:id="rId36"/>
      <p:boldItalic r:id="rId37"/>
    </p:embeddedFont>
    <p:embeddedFont>
      <p:font typeface="Montserrat Bold" panose="00000800000000000000" pitchFamily="2" charset="0"/>
      <p:regular r:id="rId38"/>
      <p:bold r:id="rId39"/>
    </p:embeddedFont>
    <p:embeddedFont>
      <p:font typeface="Montserrat Bold Italics" panose="020B0604020202020204" charset="0"/>
      <p:regular r:id="rId40"/>
      <p:italic r:id="rId41"/>
    </p:embeddedFont>
    <p:embeddedFont>
      <p:font typeface="Montserrat Classic" panose="020B0604020202020204" charset="0"/>
      <p:regular r:id="rId42"/>
    </p:embeddedFont>
    <p:embeddedFont>
      <p:font typeface="Open Sans" panose="020B0606030504020204" pitchFamily="34" charset="0"/>
      <p:regular r:id="rId43"/>
      <p:bold r:id="rId44"/>
      <p:italic r:id="rId45"/>
      <p:boldItalic r:id="rId46"/>
    </p:embeddedFont>
    <p:embeddedFont>
      <p:font typeface="Open Sans Bold" panose="020B060402020202020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53"/>
    <a:srgbClr val="315FB6"/>
    <a:srgbClr val="CCDEFF"/>
    <a:srgbClr val="D19D00"/>
    <a:srgbClr val="FFD86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A09BE-5DB3-D8EA-CD74-3D7040850C13}" v="10" dt="2023-04-20T15:02:21.496"/>
    <p1510:client id="{471437C6-F59B-4F89-8189-E2F84960714A}" v="535" dt="2023-04-19T15:54:46.750"/>
    <p1510:client id="{5FE17384-601E-2E8A-2526-2AFC1A3EFD6A}" v="864" dt="2023-04-20T16:55:49.571"/>
    <p1510:client id="{7F5AA747-6EA1-4C0E-0FA4-0BB11F461E2D}" v="262" dt="2023-04-20T17:05:21.058"/>
    <p1510:client id="{9F3AF2BA-D9CB-E29A-0041-557335A73C51}" v="302" dt="2023-04-19T17:14:09.800"/>
    <p1510:client id="{E0A9C4EA-0160-A767-A576-1FF557CE918A}" v="1339" dt="2023-04-20T20:36:35.387"/>
    <p1510:client id="{E4B85902-0701-4961-A1BD-8FD1685EAE43}" v="892" dt="2023-04-20T16:05:03.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10C14-16CD-4E9D-A7B8-951D4DBF9970}" type="datetimeFigureOut">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AB690-A73F-4D21-BB64-4B2F0A555715}" type="slidenum">
              <a:t>‹#›</a:t>
            </a:fld>
            <a:endParaRPr lang="en-US"/>
          </a:p>
        </p:txBody>
      </p:sp>
    </p:spTree>
    <p:extLst>
      <p:ext uri="{BB962C8B-B14F-4D97-AF65-F5344CB8AC3E}">
        <p14:creationId xmlns:p14="http://schemas.microsoft.com/office/powerpoint/2010/main" val="44855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alth.ny.gov/prevention/immunization/vaccine_safety/truth_about_autism.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ASF </a:t>
            </a:r>
            <a:r>
              <a:rPr lang="en-US" err="1"/>
              <a:t>proporciona</a:t>
            </a:r>
            <a:r>
              <a:rPr lang="en-US"/>
              <a:t> </a:t>
            </a:r>
            <a:r>
              <a:rPr lang="en-US" err="1"/>
              <a:t>información</a:t>
            </a:r>
            <a:r>
              <a:rPr lang="en-US"/>
              <a:t> </a:t>
            </a:r>
            <a:r>
              <a:rPr lang="en-US" err="1"/>
              <a:t>sobre</a:t>
            </a:r>
            <a:r>
              <a:rPr lang="en-US"/>
              <a:t> </a:t>
            </a:r>
            <a:r>
              <a:rPr lang="en-US" err="1"/>
              <a:t>el</a:t>
            </a:r>
            <a:r>
              <a:rPr lang="en-US"/>
              <a:t> </a:t>
            </a:r>
            <a:r>
              <a:rPr lang="en-US" err="1"/>
              <a:t>autismo</a:t>
            </a:r>
            <a:r>
              <a:rPr lang="en-US"/>
              <a:t> a </a:t>
            </a:r>
            <a:r>
              <a:rPr lang="en-US" err="1"/>
              <a:t>otros</a:t>
            </a:r>
            <a:r>
              <a:rPr lang="en-US"/>
              <a:t> padres y </a:t>
            </a:r>
            <a:r>
              <a:rPr lang="en-US" err="1"/>
              <a:t>ayuda</a:t>
            </a:r>
            <a:r>
              <a:rPr lang="en-US"/>
              <a:t> a </a:t>
            </a:r>
            <a:r>
              <a:rPr lang="en-US" err="1"/>
              <a:t>aumentar</a:t>
            </a:r>
            <a:r>
              <a:rPr lang="en-US"/>
              <a:t> la </a:t>
            </a:r>
            <a:r>
              <a:rPr lang="en-US" err="1"/>
              <a:t>concientización</a:t>
            </a:r>
            <a:r>
              <a:rPr lang="en-US"/>
              <a:t> </a:t>
            </a:r>
            <a:r>
              <a:rPr lang="en-US" err="1"/>
              <a:t>sobre</a:t>
            </a:r>
            <a:r>
              <a:rPr lang="en-US"/>
              <a:t> </a:t>
            </a:r>
            <a:r>
              <a:rPr lang="en-US" err="1"/>
              <a:t>este</a:t>
            </a:r>
            <a:r>
              <a:rPr lang="en-US"/>
              <a:t> </a:t>
            </a:r>
            <a:r>
              <a:rPr lang="en-US" err="1"/>
              <a:t>tema</a:t>
            </a:r>
            <a:r>
              <a:rPr lang="en-US"/>
              <a:t>.</a:t>
            </a:r>
          </a:p>
          <a:p>
            <a:endParaRPr lang="en-US" b="1" i="1"/>
          </a:p>
          <a:p>
            <a:r>
              <a:rPr lang="en-US" b="1" i="1"/>
              <a:t>Full Quote: "</a:t>
            </a:r>
            <a:r>
              <a:rPr lang="en-US" b="1" i="1" err="1"/>
              <a:t>Hace</a:t>
            </a:r>
            <a:r>
              <a:rPr lang="en-US" b="1" i="1"/>
              <a:t> </a:t>
            </a:r>
            <a:r>
              <a:rPr lang="en-US" b="1" i="1" err="1"/>
              <a:t>una</a:t>
            </a:r>
            <a:r>
              <a:rPr lang="en-US" b="1" i="1"/>
              <a:t> </a:t>
            </a:r>
            <a:r>
              <a:rPr lang="en-US" b="1" i="1" err="1"/>
              <a:t>década</a:t>
            </a:r>
            <a:r>
              <a:rPr lang="en-US" b="1" i="1"/>
              <a:t>, la </a:t>
            </a:r>
            <a:r>
              <a:rPr lang="en-US" b="1" i="1" err="1"/>
              <a:t>mayoría</a:t>
            </a:r>
            <a:r>
              <a:rPr lang="en-US" b="1" i="1"/>
              <a:t> de </a:t>
            </a:r>
            <a:r>
              <a:rPr lang="en-US" b="1" i="1" err="1"/>
              <a:t>los</a:t>
            </a:r>
            <a:r>
              <a:rPr lang="en-US" b="1" i="1"/>
              <a:t> </a:t>
            </a:r>
            <a:r>
              <a:rPr lang="en-US" b="1" i="1" err="1"/>
              <a:t>investigadores</a:t>
            </a:r>
            <a:r>
              <a:rPr lang="en-US" b="1" i="1"/>
              <a:t> </a:t>
            </a:r>
            <a:r>
              <a:rPr lang="en-US" b="1" i="1" err="1"/>
              <a:t>acordaron</a:t>
            </a:r>
            <a:r>
              <a:rPr lang="en-US" b="1" i="1"/>
              <a:t> que era </a:t>
            </a:r>
            <a:r>
              <a:rPr lang="en-US" b="1" i="1" err="1"/>
              <a:t>necesario</a:t>
            </a:r>
            <a:r>
              <a:rPr lang="en-US" b="1" i="1"/>
              <a:t> </a:t>
            </a:r>
            <a:r>
              <a:rPr lang="en-US" b="1" i="1" err="1"/>
              <a:t>estudiar</a:t>
            </a:r>
            <a:r>
              <a:rPr lang="en-US" b="1" i="1"/>
              <a:t> las </a:t>
            </a:r>
            <a:r>
              <a:rPr lang="en-US" b="1" i="1" err="1"/>
              <a:t>vacunas</a:t>
            </a:r>
            <a:r>
              <a:rPr lang="en-US" b="1" i="1"/>
              <a:t> </a:t>
            </a:r>
            <a:r>
              <a:rPr lang="en-US" b="1" i="1" err="1"/>
              <a:t>en</a:t>
            </a:r>
            <a:r>
              <a:rPr lang="en-US" b="1" i="1"/>
              <a:t> </a:t>
            </a:r>
            <a:r>
              <a:rPr lang="en-US" b="1" i="1" err="1"/>
              <a:t>relación</a:t>
            </a:r>
            <a:r>
              <a:rPr lang="en-US" b="1" i="1"/>
              <a:t> con </a:t>
            </a:r>
            <a:r>
              <a:rPr lang="en-US" b="1" i="1" err="1"/>
              <a:t>el</a:t>
            </a:r>
            <a:r>
              <a:rPr lang="en-US" b="1" i="1"/>
              <a:t> </a:t>
            </a:r>
            <a:r>
              <a:rPr lang="en-US" b="1" i="1" err="1"/>
              <a:t>autismo</a:t>
            </a:r>
            <a:r>
              <a:rPr lang="en-US" b="1" i="1"/>
              <a:t>. </a:t>
            </a:r>
            <a:r>
              <a:rPr lang="en-US" b="1" i="1" err="1"/>
              <a:t>Tuvimos</a:t>
            </a:r>
            <a:r>
              <a:rPr lang="en-US" b="1" i="1"/>
              <a:t> que </a:t>
            </a:r>
            <a:r>
              <a:rPr lang="en-US" b="1" i="1" err="1"/>
              <a:t>reconciliar</a:t>
            </a:r>
            <a:r>
              <a:rPr lang="en-US" b="1" i="1"/>
              <a:t> </a:t>
            </a:r>
            <a:r>
              <a:rPr lang="en-US" b="1" i="1" err="1"/>
              <a:t>el</a:t>
            </a:r>
            <a:r>
              <a:rPr lang="en-US" b="1" i="1"/>
              <a:t> </a:t>
            </a:r>
            <a:r>
              <a:rPr lang="en-US" b="1" i="1" err="1"/>
              <a:t>hecho</a:t>
            </a:r>
            <a:r>
              <a:rPr lang="en-US" b="1" i="1"/>
              <a:t> de que </a:t>
            </a:r>
            <a:r>
              <a:rPr lang="en-US" b="1" i="1" err="1"/>
              <a:t>estaba</a:t>
            </a:r>
            <a:r>
              <a:rPr lang="en-US" b="1" i="1"/>
              <a:t> </a:t>
            </a:r>
            <a:r>
              <a:rPr lang="en-US" b="1" i="1" err="1"/>
              <a:t>aumentando</a:t>
            </a:r>
            <a:r>
              <a:rPr lang="en-US" b="1" i="1"/>
              <a:t> </a:t>
            </a:r>
            <a:r>
              <a:rPr lang="en-US" b="1" i="1" err="1"/>
              <a:t>el</a:t>
            </a:r>
            <a:r>
              <a:rPr lang="en-US" b="1" i="1"/>
              <a:t> </a:t>
            </a:r>
            <a:r>
              <a:rPr lang="en-US" b="1" i="1" err="1"/>
              <a:t>número</a:t>
            </a:r>
            <a:r>
              <a:rPr lang="en-US" b="1" i="1"/>
              <a:t> de </a:t>
            </a:r>
            <a:r>
              <a:rPr lang="en-US" b="1" i="1" err="1"/>
              <a:t>vacunas</a:t>
            </a:r>
            <a:r>
              <a:rPr lang="en-US" b="1" i="1"/>
              <a:t> </a:t>
            </a:r>
            <a:r>
              <a:rPr lang="en-US" b="1" i="1" err="1"/>
              <a:t>administradas</a:t>
            </a:r>
            <a:r>
              <a:rPr lang="en-US" b="1" i="1"/>
              <a:t> a </a:t>
            </a:r>
            <a:r>
              <a:rPr lang="en-US" b="1" i="1" err="1"/>
              <a:t>niños</a:t>
            </a:r>
            <a:r>
              <a:rPr lang="en-US" b="1" i="1"/>
              <a:t> y, al </a:t>
            </a:r>
            <a:r>
              <a:rPr lang="en-US" b="1" i="1" err="1"/>
              <a:t>mismo</a:t>
            </a:r>
            <a:r>
              <a:rPr lang="en-US" b="1" i="1"/>
              <a:t> </a:t>
            </a:r>
            <a:r>
              <a:rPr lang="en-US" b="1" i="1" err="1"/>
              <a:t>tiempo</a:t>
            </a:r>
            <a:r>
              <a:rPr lang="en-US" b="1" i="1"/>
              <a:t>, </a:t>
            </a:r>
            <a:r>
              <a:rPr lang="en-US" b="1" i="1" err="1"/>
              <a:t>el</a:t>
            </a:r>
            <a:r>
              <a:rPr lang="en-US" b="1" i="1"/>
              <a:t> </a:t>
            </a:r>
            <a:r>
              <a:rPr lang="en-US" b="1" i="1" err="1"/>
              <a:t>número</a:t>
            </a:r>
            <a:r>
              <a:rPr lang="en-US" b="1" i="1"/>
              <a:t> de </a:t>
            </a:r>
            <a:r>
              <a:rPr lang="en-US" b="1" i="1" err="1"/>
              <a:t>niños</a:t>
            </a:r>
            <a:r>
              <a:rPr lang="en-US" b="1" i="1"/>
              <a:t> que </a:t>
            </a:r>
            <a:r>
              <a:rPr lang="en-US" b="1" i="1" err="1"/>
              <a:t>fueron</a:t>
            </a:r>
            <a:r>
              <a:rPr lang="en-US" b="1" i="1"/>
              <a:t> </a:t>
            </a:r>
            <a:r>
              <a:rPr lang="en-US" b="1" i="1" err="1"/>
              <a:t>diagnosticados</a:t>
            </a:r>
            <a:r>
              <a:rPr lang="en-US" b="1" i="1"/>
              <a:t> con </a:t>
            </a:r>
            <a:r>
              <a:rPr lang="en-US" b="1" i="1" err="1"/>
              <a:t>autismo</a:t>
            </a:r>
            <a:r>
              <a:rPr lang="en-US" b="1" i="1"/>
              <a:t> </a:t>
            </a:r>
            <a:r>
              <a:rPr lang="en-US" b="1" i="1" err="1"/>
              <a:t>también</a:t>
            </a:r>
            <a:r>
              <a:rPr lang="en-US" b="1" i="1"/>
              <a:t> </a:t>
            </a:r>
            <a:r>
              <a:rPr lang="en-US" b="1" i="1" err="1"/>
              <a:t>estaba</a:t>
            </a:r>
            <a:r>
              <a:rPr lang="en-US" b="1" i="1"/>
              <a:t> al </a:t>
            </a:r>
            <a:r>
              <a:rPr lang="en-US" b="1" i="1" err="1"/>
              <a:t>alza</a:t>
            </a:r>
            <a:r>
              <a:rPr lang="en-US" b="1" i="1"/>
              <a:t>.</a:t>
            </a:r>
            <a:r>
              <a:rPr lang="en-US" i="1"/>
              <a:t> </a:t>
            </a:r>
            <a:br>
              <a:rPr lang="en-US">
                <a:cs typeface="+mn-lt"/>
              </a:rPr>
            </a:br>
            <a:endParaRPr lang="en-US">
              <a:cs typeface="Calibri" panose="020F0502020204030204"/>
            </a:endParaRPr>
          </a:p>
          <a:p>
            <a:r>
              <a:rPr lang="en-US" b="1" i="1" err="1"/>
              <a:t>Afortunadamente</a:t>
            </a:r>
            <a:r>
              <a:rPr lang="en-US" b="1" i="1"/>
              <a:t> </a:t>
            </a:r>
            <a:r>
              <a:rPr lang="en-US" b="1" i="1">
                <a:hlinkClick r:id="rId3"/>
              </a:rPr>
              <a:t>esta era una interrogante que podía ser estudiada</a:t>
            </a:r>
            <a:r>
              <a:rPr lang="en-US" b="1" i="1"/>
              <a:t> – y </a:t>
            </a:r>
            <a:r>
              <a:rPr lang="en-US" b="1" i="1" err="1"/>
              <a:t>respondida</a:t>
            </a:r>
            <a:r>
              <a:rPr lang="en-US" b="1" i="1"/>
              <a:t> – </a:t>
            </a:r>
            <a:r>
              <a:rPr lang="en-US" b="1" i="1" err="1"/>
              <a:t>por</a:t>
            </a:r>
            <a:r>
              <a:rPr lang="en-US" b="1" i="1"/>
              <a:t> la </a:t>
            </a:r>
            <a:r>
              <a:rPr lang="en-US" b="1" i="1" err="1"/>
              <a:t>ciencia</a:t>
            </a:r>
            <a:r>
              <a:rPr lang="en-US" b="1" i="1"/>
              <a:t>. </a:t>
            </a:r>
            <a:br>
              <a:rPr lang="en-US" b="1">
                <a:cs typeface="+mn-lt"/>
              </a:rPr>
            </a:br>
            <a:endParaRPr lang="en-US" b="1">
              <a:cs typeface="+mn-lt"/>
            </a:endParaRPr>
          </a:p>
          <a:p>
            <a:r>
              <a:rPr lang="en-US" b="1" i="1" err="1"/>
              <a:t>Observamos</a:t>
            </a:r>
            <a:r>
              <a:rPr lang="en-US" b="1" i="1"/>
              <a:t> a </a:t>
            </a:r>
            <a:r>
              <a:rPr lang="en-US" b="1" i="1" err="1"/>
              <a:t>los</a:t>
            </a:r>
            <a:r>
              <a:rPr lang="en-US" b="1" i="1"/>
              <a:t> </a:t>
            </a:r>
            <a:r>
              <a:rPr lang="en-US" b="1" i="1" err="1"/>
              <a:t>niños</a:t>
            </a:r>
            <a:r>
              <a:rPr lang="en-US" b="1" i="1"/>
              <a:t> que </a:t>
            </a:r>
            <a:r>
              <a:rPr lang="en-US" b="1" i="1" err="1"/>
              <a:t>recibieron</a:t>
            </a:r>
            <a:r>
              <a:rPr lang="en-US" b="1" i="1"/>
              <a:t> las </a:t>
            </a:r>
            <a:r>
              <a:rPr lang="en-US" b="1" i="1" err="1"/>
              <a:t>vacunas</a:t>
            </a:r>
            <a:r>
              <a:rPr lang="en-US" b="1" i="1"/>
              <a:t> y a </a:t>
            </a:r>
            <a:r>
              <a:rPr lang="en-US" b="1" i="1" err="1"/>
              <a:t>aquellos</a:t>
            </a:r>
            <a:r>
              <a:rPr lang="en-US" b="1" i="1"/>
              <a:t> que no las </a:t>
            </a:r>
            <a:r>
              <a:rPr lang="en-US" b="1" i="1" err="1"/>
              <a:t>recibieron</a:t>
            </a:r>
            <a:r>
              <a:rPr lang="en-US" b="1" i="1"/>
              <a:t>, o que las </a:t>
            </a:r>
            <a:r>
              <a:rPr lang="en-US" b="1" i="1" err="1"/>
              <a:t>recibieron</a:t>
            </a:r>
            <a:r>
              <a:rPr lang="en-US" b="1" i="1"/>
              <a:t> </a:t>
            </a:r>
            <a:r>
              <a:rPr lang="en-US" b="1" i="1" err="1"/>
              <a:t>conforme</a:t>
            </a:r>
            <a:r>
              <a:rPr lang="en-US" b="1" i="1"/>
              <a:t> a un </a:t>
            </a:r>
            <a:r>
              <a:rPr lang="en-US" b="1" i="1" err="1"/>
              <a:t>programa</a:t>
            </a:r>
            <a:r>
              <a:rPr lang="en-US" b="1" i="1"/>
              <a:t> </a:t>
            </a:r>
            <a:r>
              <a:rPr lang="en-US" b="1" i="1" err="1"/>
              <a:t>diferente</a:t>
            </a:r>
            <a:r>
              <a:rPr lang="en-US" b="1" i="1"/>
              <a:t> y </a:t>
            </a:r>
            <a:r>
              <a:rPr lang="en-US" b="1" i="1" err="1"/>
              <a:t>más</a:t>
            </a:r>
            <a:r>
              <a:rPr lang="en-US" b="1" i="1"/>
              <a:t> lento. No </a:t>
            </a:r>
            <a:r>
              <a:rPr lang="en-US" b="1" i="1" err="1"/>
              <a:t>hubo</a:t>
            </a:r>
            <a:r>
              <a:rPr lang="en-US" b="1" i="1"/>
              <a:t> </a:t>
            </a:r>
            <a:r>
              <a:rPr lang="en-US" b="1" i="1" err="1"/>
              <a:t>una</a:t>
            </a:r>
            <a:r>
              <a:rPr lang="en-US" b="1" i="1"/>
              <a:t> </a:t>
            </a:r>
            <a:r>
              <a:rPr lang="en-US" b="1" i="1" err="1"/>
              <a:t>diferencia</a:t>
            </a:r>
            <a:r>
              <a:rPr lang="en-US" b="1" i="1"/>
              <a:t> </a:t>
            </a:r>
            <a:r>
              <a:rPr lang="en-US" b="1" i="1" err="1"/>
              <a:t>en</a:t>
            </a:r>
            <a:r>
              <a:rPr lang="en-US" b="1" i="1"/>
              <a:t> sus </a:t>
            </a:r>
            <a:r>
              <a:rPr lang="en-US" b="1" i="1" err="1"/>
              <a:t>resultados</a:t>
            </a:r>
            <a:r>
              <a:rPr lang="en-US" b="1" i="1"/>
              <a:t> </a:t>
            </a:r>
            <a:r>
              <a:rPr lang="en-US" b="1" i="1" err="1"/>
              <a:t>neurológicos</a:t>
            </a:r>
            <a:r>
              <a:rPr lang="en-US" b="1" i="1"/>
              <a:t>. Se </a:t>
            </a:r>
            <a:r>
              <a:rPr lang="en-US" b="1" i="1" err="1"/>
              <a:t>han</a:t>
            </a:r>
            <a:r>
              <a:rPr lang="en-US" b="1" i="1"/>
              <a:t> </a:t>
            </a:r>
            <a:r>
              <a:rPr lang="en-US" b="1" i="1" err="1"/>
              <a:t>completado</a:t>
            </a:r>
            <a:r>
              <a:rPr lang="en-US" b="1" i="1"/>
              <a:t> </a:t>
            </a:r>
            <a:r>
              <a:rPr lang="en-US" b="1" i="1" err="1"/>
              <a:t>varios</a:t>
            </a:r>
            <a:r>
              <a:rPr lang="en-US" b="1" i="1"/>
              <a:t> </a:t>
            </a:r>
            <a:r>
              <a:rPr lang="en-US" b="1" i="1" err="1"/>
              <a:t>estudios</a:t>
            </a:r>
            <a:r>
              <a:rPr lang="en-US" b="1" i="1"/>
              <a:t> que </a:t>
            </a:r>
            <a:r>
              <a:rPr lang="en-US" b="1" i="1" err="1"/>
              <a:t>investigaron</a:t>
            </a:r>
            <a:r>
              <a:rPr lang="en-US" b="1" i="1"/>
              <a:t> la </a:t>
            </a:r>
            <a:r>
              <a:rPr lang="en-US" b="1" i="1" err="1"/>
              <a:t>vacunación</a:t>
            </a:r>
            <a:r>
              <a:rPr lang="en-US" b="1" i="1"/>
              <a:t> contra </a:t>
            </a:r>
            <a:r>
              <a:rPr lang="en-US" b="1" i="1" err="1"/>
              <a:t>el</a:t>
            </a:r>
            <a:r>
              <a:rPr lang="en-US" b="1" i="1"/>
              <a:t> </a:t>
            </a:r>
            <a:r>
              <a:rPr lang="en-US" b="1" i="1" err="1"/>
              <a:t>sarampión</a:t>
            </a:r>
            <a:r>
              <a:rPr lang="en-US" b="1" i="1"/>
              <a:t>, las </a:t>
            </a:r>
            <a:r>
              <a:rPr lang="en-US" b="1" i="1" err="1"/>
              <a:t>paperas</a:t>
            </a:r>
            <a:r>
              <a:rPr lang="en-US" b="1" i="1"/>
              <a:t> y la </a:t>
            </a:r>
            <a:r>
              <a:rPr lang="en-US" b="1" i="1" err="1"/>
              <a:t>rubéola</a:t>
            </a:r>
            <a:r>
              <a:rPr lang="en-US" b="1" i="1"/>
              <a:t> </a:t>
            </a:r>
            <a:r>
              <a:rPr lang="en-US" b="1" i="1" err="1"/>
              <a:t>en</a:t>
            </a:r>
            <a:r>
              <a:rPr lang="en-US" b="1" i="1"/>
              <a:t> </a:t>
            </a:r>
            <a:r>
              <a:rPr lang="en-US" b="1" i="1" err="1"/>
              <a:t>relación</a:t>
            </a:r>
            <a:r>
              <a:rPr lang="en-US" b="1" i="1"/>
              <a:t> con </a:t>
            </a:r>
            <a:r>
              <a:rPr lang="en-US" b="1" i="1" err="1"/>
              <a:t>el</a:t>
            </a:r>
            <a:r>
              <a:rPr lang="en-US" b="1" i="1"/>
              <a:t> </a:t>
            </a:r>
            <a:r>
              <a:rPr lang="en-US" b="1" i="1" err="1"/>
              <a:t>autismo</a:t>
            </a:r>
            <a:r>
              <a:rPr lang="en-US" b="1" i="1"/>
              <a:t>. </a:t>
            </a:r>
            <a:br>
              <a:rPr lang="en-US" b="1" i="1">
                <a:cs typeface="+mn-lt"/>
              </a:rPr>
            </a:br>
            <a:endParaRPr lang="en-US" b="1" i="1">
              <a:cs typeface="+mn-lt"/>
            </a:endParaRPr>
          </a:p>
          <a:p>
            <a:r>
              <a:rPr lang="en-US" b="1" i="1" err="1"/>
              <a:t>Además</a:t>
            </a:r>
            <a:r>
              <a:rPr lang="en-US" b="1" i="1"/>
              <a:t>, </a:t>
            </a:r>
            <a:r>
              <a:rPr lang="en-US" b="1" i="1" err="1"/>
              <a:t>los</a:t>
            </a:r>
            <a:r>
              <a:rPr lang="en-US" b="1" i="1"/>
              <a:t> </a:t>
            </a:r>
            <a:r>
              <a:rPr lang="en-US" b="1" i="1" err="1"/>
              <a:t>investigadores</a:t>
            </a:r>
            <a:r>
              <a:rPr lang="en-US" b="1" i="1"/>
              <a:t> </a:t>
            </a:r>
            <a:r>
              <a:rPr lang="en-US" b="1" i="1" err="1"/>
              <a:t>han</a:t>
            </a:r>
            <a:r>
              <a:rPr lang="en-US" b="1" i="1"/>
              <a:t> </a:t>
            </a:r>
            <a:r>
              <a:rPr lang="en-US" b="1" i="1" err="1"/>
              <a:t>estudiado</a:t>
            </a:r>
            <a:r>
              <a:rPr lang="en-US" b="1" i="1"/>
              <a:t> </a:t>
            </a:r>
            <a:r>
              <a:rPr lang="en-US" b="1" i="1" err="1"/>
              <a:t>el</a:t>
            </a:r>
            <a:r>
              <a:rPr lang="en-US" b="1" i="1"/>
              <a:t> </a:t>
            </a:r>
            <a:r>
              <a:rPr lang="en-US" b="1" i="1" err="1"/>
              <a:t>timerosal</a:t>
            </a:r>
            <a:r>
              <a:rPr lang="en-US" b="1" i="1"/>
              <a:t>, un </a:t>
            </a:r>
            <a:r>
              <a:rPr lang="en-US" b="1" i="1" err="1"/>
              <a:t>preservando</a:t>
            </a:r>
            <a:r>
              <a:rPr lang="en-US" b="1" i="1"/>
              <a:t> a base de </a:t>
            </a:r>
            <a:r>
              <a:rPr lang="en-US" b="1" i="1" err="1"/>
              <a:t>mercurio</a:t>
            </a:r>
            <a:r>
              <a:rPr lang="en-US" b="1" i="1"/>
              <a:t>, para </a:t>
            </a:r>
            <a:r>
              <a:rPr lang="en-US" b="1" i="1" err="1"/>
              <a:t>ver</a:t>
            </a:r>
            <a:r>
              <a:rPr lang="en-US" b="1" i="1"/>
              <a:t> </a:t>
            </a:r>
            <a:r>
              <a:rPr lang="en-US" b="1" i="1" err="1"/>
              <a:t>si</a:t>
            </a:r>
            <a:r>
              <a:rPr lang="en-US" b="1" i="1"/>
              <a:t> </a:t>
            </a:r>
            <a:r>
              <a:rPr lang="en-US" b="1" i="1" err="1"/>
              <a:t>tenía</a:t>
            </a:r>
            <a:r>
              <a:rPr lang="en-US" b="1" i="1"/>
              <a:t> </a:t>
            </a:r>
            <a:r>
              <a:rPr lang="en-US" b="1" i="1" err="1"/>
              <a:t>alguna</a:t>
            </a:r>
            <a:r>
              <a:rPr lang="en-US" b="1" i="1"/>
              <a:t> </a:t>
            </a:r>
            <a:r>
              <a:rPr lang="en-US" b="1" i="1" err="1"/>
              <a:t>relación</a:t>
            </a:r>
            <a:r>
              <a:rPr lang="en-US" b="1" i="1"/>
              <a:t> con </a:t>
            </a:r>
            <a:r>
              <a:rPr lang="en-US" b="1" i="1" err="1"/>
              <a:t>el</a:t>
            </a:r>
            <a:r>
              <a:rPr lang="en-US" b="1" i="1"/>
              <a:t> </a:t>
            </a:r>
            <a:r>
              <a:rPr lang="en-US" b="1" i="1" err="1"/>
              <a:t>autismo</a:t>
            </a:r>
            <a:r>
              <a:rPr lang="en-US" b="1" i="1"/>
              <a:t>. </a:t>
            </a:r>
            <a:br>
              <a:rPr lang="en-US" b="1" i="1">
                <a:cs typeface="+mn-lt"/>
              </a:rPr>
            </a:br>
            <a:endParaRPr lang="en-US" b="1" i="1"/>
          </a:p>
          <a:p>
            <a:r>
              <a:rPr lang="en-US" b="1" i="1"/>
              <a:t>Los </a:t>
            </a:r>
            <a:r>
              <a:rPr lang="en-US" b="1" i="1" err="1"/>
              <a:t>resultados</a:t>
            </a:r>
            <a:r>
              <a:rPr lang="en-US" b="1" i="1"/>
              <a:t> del </a:t>
            </a:r>
            <a:r>
              <a:rPr lang="en-US" b="1" i="1" err="1"/>
              <a:t>estudio</a:t>
            </a:r>
            <a:r>
              <a:rPr lang="en-US" b="1" i="1"/>
              <a:t> son </a:t>
            </a:r>
            <a:r>
              <a:rPr lang="en-US" b="1" i="1" err="1"/>
              <a:t>muy</a:t>
            </a:r>
            <a:r>
              <a:rPr lang="en-US" b="1" i="1"/>
              <a:t> claros; </a:t>
            </a:r>
            <a:r>
              <a:rPr lang="en-US" b="1" i="1" err="1"/>
              <a:t>los</a:t>
            </a:r>
            <a:r>
              <a:rPr lang="en-US" b="1" i="1"/>
              <a:t> </a:t>
            </a:r>
            <a:r>
              <a:rPr lang="en-US" b="1" i="1" err="1"/>
              <a:t>datos</a:t>
            </a:r>
            <a:r>
              <a:rPr lang="en-US" b="1" i="1"/>
              <a:t> </a:t>
            </a:r>
            <a:r>
              <a:rPr lang="en-US" b="1" i="1" err="1"/>
              <a:t>muestran</a:t>
            </a:r>
            <a:r>
              <a:rPr lang="en-US" b="1" i="1"/>
              <a:t> que no hay </a:t>
            </a:r>
            <a:r>
              <a:rPr lang="en-US" b="1" i="1" err="1"/>
              <a:t>ninguna</a:t>
            </a:r>
            <a:r>
              <a:rPr lang="en-US" b="1" i="1"/>
              <a:t> </a:t>
            </a:r>
            <a:r>
              <a:rPr lang="en-US" b="1" i="1" err="1"/>
              <a:t>relación</a:t>
            </a:r>
            <a:r>
              <a:rPr lang="en-US" b="1" i="1"/>
              <a:t> entre las </a:t>
            </a:r>
            <a:r>
              <a:rPr lang="en-US" b="1" i="1" err="1"/>
              <a:t>vacunas</a:t>
            </a:r>
            <a:r>
              <a:rPr lang="en-US" b="1" i="1"/>
              <a:t> y </a:t>
            </a:r>
            <a:r>
              <a:rPr lang="en-US" b="1" i="1" err="1"/>
              <a:t>el</a:t>
            </a:r>
            <a:r>
              <a:rPr lang="en-US" b="1" i="1"/>
              <a:t> </a:t>
            </a:r>
            <a:r>
              <a:rPr lang="en-US" b="1" i="1" err="1"/>
              <a:t>autismo</a:t>
            </a:r>
            <a:r>
              <a:rPr lang="en-US" b="1" i="1"/>
              <a:t>".</a:t>
            </a:r>
            <a:endParaRPr lang="en-US"/>
          </a:p>
          <a:p>
            <a:endParaRPr lang="en-US" b="1" i="1">
              <a:cs typeface="Calibri"/>
            </a:endParaRPr>
          </a:p>
        </p:txBody>
      </p:sp>
      <p:sp>
        <p:nvSpPr>
          <p:cNvPr id="4" name="Slide Number Placeholder 3"/>
          <p:cNvSpPr>
            <a:spLocks noGrp="1"/>
          </p:cNvSpPr>
          <p:nvPr>
            <p:ph type="sldNum" sz="quarter" idx="5"/>
          </p:nvPr>
        </p:nvSpPr>
        <p:spPr/>
        <p:txBody>
          <a:bodyPr/>
          <a:lstStyle/>
          <a:p>
            <a:fld id="{570AB690-A73F-4D21-BB64-4B2F0A555715}" type="slidenum">
              <a:t>18</a:t>
            </a:fld>
            <a:endParaRPr lang="en-US"/>
          </a:p>
        </p:txBody>
      </p:sp>
    </p:spTree>
    <p:extLst>
      <p:ext uri="{BB962C8B-B14F-4D97-AF65-F5344CB8AC3E}">
        <p14:creationId xmlns:p14="http://schemas.microsoft.com/office/powerpoint/2010/main" val="379905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a:cs typeface="+mn-lt"/>
            </a:endParaRPr>
          </a:p>
        </p:txBody>
      </p:sp>
      <p:sp>
        <p:nvSpPr>
          <p:cNvPr id="4" name="Slide Number Placeholder 3"/>
          <p:cNvSpPr>
            <a:spLocks noGrp="1"/>
          </p:cNvSpPr>
          <p:nvPr>
            <p:ph type="sldNum" sz="quarter" idx="5"/>
          </p:nvPr>
        </p:nvSpPr>
        <p:spPr/>
        <p:txBody>
          <a:bodyPr/>
          <a:lstStyle/>
          <a:p>
            <a:fld id="{570AB690-A73F-4D21-BB64-4B2F0A555715}" type="slidenum">
              <a:t>19</a:t>
            </a:fld>
            <a:endParaRPr lang="en-US"/>
          </a:p>
        </p:txBody>
      </p:sp>
    </p:spTree>
    <p:extLst>
      <p:ext uri="{BB962C8B-B14F-4D97-AF65-F5344CB8AC3E}">
        <p14:creationId xmlns:p14="http://schemas.microsoft.com/office/powerpoint/2010/main" val="27136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https://cmda.org/navigating-vaccine-ethics/"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ideo" Target="https://www.youtube.com/embed/PhIvTBZzfsI?feature=oembed" TargetMode="External"/><Relationship Id="rId6" Type="http://schemas.openxmlformats.org/officeDocument/2006/relationships/hyperlink" Target="https://rise.articulate.com/share/3niC5P9SSu3_CKbJrgjkujKjU_VA4UAX#/lessons/NDNSnnYqda2JUwhVKzagFoxZ2oKcaA0Q" TargetMode="External"/><Relationship Id="rId5" Type="http://schemas.openxmlformats.org/officeDocument/2006/relationships/image" Target="../media/image39.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autismsciencefoundation.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vaccinateyourfamily.org/paying-for-vax-es/" TargetMode="External"/><Relationship Id="rId5" Type="http://schemas.openxmlformats.org/officeDocument/2006/relationships/image" Target="../media/image1.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hyperlink" Target="https://stronger.org/resources/how-to-spot-misinforma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immunize.org/vis/vis_spanish.asp" TargetMode="External"/><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hyperlink" Target="https://www.immunize.org/handouts/spanish.asp" TargetMode="External"/><Relationship Id="rId5" Type="http://schemas.openxmlformats.org/officeDocument/2006/relationships/hyperlink" Target="https://vaccinateyourfamily.org/en-espanol/" TargetMode="External"/><Relationship Id="rId4" Type="http://schemas.openxmlformats.org/officeDocument/2006/relationships/hyperlink" Target="https://es.familydoctor.org/calendarios-de-vacunac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hyperlink" Target="https://www.gnyha.org/wp-content/uploads/2021/05/The-Journey-of-a-Vaccine-Spanish.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D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904119"/>
            <a:ext cx="3172408" cy="959653"/>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74156" y="1028700"/>
            <a:ext cx="5928568" cy="3103968"/>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38440" y="4277727"/>
            <a:ext cx="2082292" cy="3035836"/>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85973" y="1028700"/>
            <a:ext cx="2835783" cy="3103968"/>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9807" y="1028700"/>
            <a:ext cx="2356223" cy="3103968"/>
          </a:xfrm>
          <a:prstGeom prst="rect">
            <a:avLst/>
          </a:prstGeom>
        </p:spPr>
      </p:pic>
      <p:pic>
        <p:nvPicPr>
          <p:cNvPr id="7"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44437" y="4268896"/>
            <a:ext cx="3291754" cy="3027005"/>
          </a:xfrm>
          <a:prstGeom prst="rect">
            <a:avLst/>
          </a:prstGeom>
        </p:spPr>
      </p:pic>
      <p:pic>
        <p:nvPicPr>
          <p:cNvPr id="8" name="Picture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127026" y="4277727"/>
            <a:ext cx="4852823" cy="3027005"/>
          </a:xfrm>
          <a:prstGeom prst="rect">
            <a:avLst/>
          </a:prstGeom>
        </p:spPr>
      </p:pic>
      <p:pic>
        <p:nvPicPr>
          <p:cNvPr id="9" name="Picture 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2295906" y="1028700"/>
            <a:ext cx="2793247" cy="3103968"/>
          </a:xfrm>
          <a:prstGeom prst="rect">
            <a:avLst/>
          </a:prstGeom>
        </p:spPr>
      </p:pic>
      <p:pic>
        <p:nvPicPr>
          <p:cNvPr id="10" name="Picture 1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1410426" y="4256279"/>
            <a:ext cx="2835783" cy="3069902"/>
          </a:xfrm>
          <a:prstGeom prst="rect">
            <a:avLst/>
          </a:prstGeom>
        </p:spPr>
      </p:pic>
      <p:pic>
        <p:nvPicPr>
          <p:cNvPr id="11" name="Picture 1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4325176" y="4277727"/>
            <a:ext cx="3327094" cy="3048454"/>
          </a:xfrm>
          <a:prstGeom prst="rect">
            <a:avLst/>
          </a:prstGeom>
        </p:spPr>
      </p:pic>
      <p:pic>
        <p:nvPicPr>
          <p:cNvPr id="12" name="Picture 1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5269842" y="1028700"/>
            <a:ext cx="2382429" cy="3103968"/>
          </a:xfrm>
          <a:prstGeom prst="rect">
            <a:avLst/>
          </a:prstGeom>
        </p:spPr>
      </p:pic>
      <p:sp>
        <p:nvSpPr>
          <p:cNvPr id="13" name="TextBox 13"/>
          <p:cNvSpPr txBox="1"/>
          <p:nvPr/>
        </p:nvSpPr>
        <p:spPr>
          <a:xfrm>
            <a:off x="644436" y="7123757"/>
            <a:ext cx="16119563" cy="1421223"/>
          </a:xfrm>
          <a:prstGeom prst="rect">
            <a:avLst/>
          </a:prstGeom>
        </p:spPr>
        <p:txBody>
          <a:bodyPr wrap="square" lIns="0" tIns="0" rIns="0" bIns="0" rtlCol="0" anchor="t">
            <a:spAutoFit/>
          </a:bodyPr>
          <a:lstStyle/>
          <a:p>
            <a:pPr>
              <a:lnSpc>
                <a:spcPts val="12815"/>
              </a:lnSpc>
            </a:pPr>
            <a:r>
              <a:rPr lang="es-MX" sz="6000" b="1" dirty="0">
                <a:solidFill>
                  <a:srgbClr val="1F2253"/>
                </a:solidFill>
                <a:latin typeface="Montserrat Bold"/>
              </a:rPr>
              <a:t>Protegiendo a las residentes de Kansas</a:t>
            </a:r>
            <a:r>
              <a:rPr lang="en-US" sz="6000" b="1" dirty="0">
                <a:solidFill>
                  <a:srgbClr val="1F2253"/>
                </a:solidFill>
                <a:latin typeface="Montserrat Bold"/>
              </a:rPr>
              <a:t> </a:t>
            </a:r>
          </a:p>
        </p:txBody>
      </p:sp>
      <p:sp>
        <p:nvSpPr>
          <p:cNvPr id="14" name="TextBox 14"/>
          <p:cNvSpPr txBox="1"/>
          <p:nvPr/>
        </p:nvSpPr>
        <p:spPr>
          <a:xfrm>
            <a:off x="658548" y="8573770"/>
            <a:ext cx="11649078" cy="940770"/>
          </a:xfrm>
          <a:prstGeom prst="rect">
            <a:avLst/>
          </a:prstGeom>
        </p:spPr>
        <p:txBody>
          <a:bodyPr wrap="square" lIns="0" tIns="0" rIns="0" bIns="0" rtlCol="0" anchor="t">
            <a:spAutoFit/>
          </a:bodyPr>
          <a:lstStyle/>
          <a:p>
            <a:pPr>
              <a:lnSpc>
                <a:spcPts val="8196"/>
              </a:lnSpc>
              <a:spcBef>
                <a:spcPct val="0"/>
              </a:spcBef>
            </a:pPr>
            <a:r>
              <a:rPr lang="es-MX" sz="4800" dirty="0">
                <a:solidFill>
                  <a:srgbClr val="1F2253"/>
                </a:solidFill>
                <a:latin typeface="Montserrat Bold"/>
              </a:rPr>
              <a:t>POR MEDIO DE LAS VACUNAS</a:t>
            </a:r>
          </a:p>
        </p:txBody>
      </p:sp>
    </p:spTree>
    <p:extLst>
      <p:ext uri="{BB962C8B-B14F-4D97-AF65-F5344CB8AC3E}">
        <p14:creationId xmlns:p14="http://schemas.microsoft.com/office/powerpoint/2010/main" val="41250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94499" y="658364"/>
            <a:ext cx="16078186" cy="2240870"/>
          </a:xfrm>
          <a:prstGeom prst="rect">
            <a:avLst/>
          </a:prstGeom>
        </p:spPr>
        <p:txBody>
          <a:bodyPr wrap="square" lIns="0" tIns="0" rIns="0" bIns="0" rtlCol="0" anchor="t">
            <a:spAutoFit/>
          </a:bodyPr>
          <a:lstStyle/>
          <a:p>
            <a:pPr>
              <a:lnSpc>
                <a:spcPts val="9122"/>
              </a:lnSpc>
              <a:spcBef>
                <a:spcPct val="0"/>
              </a:spcBef>
            </a:pPr>
            <a:r>
              <a:rPr lang="es-MX" sz="6000" dirty="0">
                <a:solidFill>
                  <a:srgbClr val="1F2253"/>
                </a:solidFill>
                <a:latin typeface="Open Sans Bold"/>
                <a:ea typeface="+mn-lt"/>
                <a:cs typeface="+mn-lt"/>
              </a:rPr>
              <a:t>Adivina la respuesta correcta... </a:t>
            </a:r>
            <a:endParaRPr lang="es-MX" sz="6000" dirty="0">
              <a:solidFill>
                <a:srgbClr val="1F2253"/>
              </a:solidFill>
              <a:latin typeface="Open Sans Bold"/>
              <a:ea typeface="Open Sans Bold"/>
              <a:cs typeface="Open Sans Bold"/>
            </a:endParaRPr>
          </a:p>
          <a:p>
            <a:pPr>
              <a:lnSpc>
                <a:spcPts val="9122"/>
              </a:lnSpc>
              <a:spcBef>
                <a:spcPct val="0"/>
              </a:spcBef>
            </a:pPr>
            <a:r>
              <a:rPr lang="es-MX" sz="6000" dirty="0">
                <a:solidFill>
                  <a:srgbClr val="1F2253"/>
                </a:solidFill>
                <a:latin typeface="Open Sans Bold"/>
                <a:ea typeface="+mn-lt"/>
                <a:cs typeface="+mn-lt"/>
              </a:rPr>
              <a:t>Marca todas las afirmaciones verdaderas.</a:t>
            </a:r>
            <a:endParaRPr lang="es-MX" sz="6000" dirty="0">
              <a:solidFill>
                <a:srgbClr val="1F2253"/>
              </a:solidFill>
              <a:latin typeface="Open Sans Bold"/>
              <a:ea typeface="Open Sans Bold"/>
              <a:cs typeface="Open Sans Bold"/>
            </a:endParaRPr>
          </a:p>
        </p:txBody>
      </p:sp>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19" name="Rectangle 18">
            <a:extLst>
              <a:ext uri="{FF2B5EF4-FFF2-40B4-BE49-F238E27FC236}">
                <a16:creationId xmlns:a16="http://schemas.microsoft.com/office/drawing/2014/main" id="{BBE0D387-2156-F447-418D-0ECEE2EA5936}"/>
              </a:ext>
            </a:extLst>
          </p:cNvPr>
          <p:cNvSpPr/>
          <p:nvPr/>
        </p:nvSpPr>
        <p:spPr>
          <a:xfrm>
            <a:off x="1143000" y="3712997"/>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2DC448-4681-C54D-FC73-47D75FA975F9}"/>
              </a:ext>
            </a:extLst>
          </p:cNvPr>
          <p:cNvSpPr/>
          <p:nvPr/>
        </p:nvSpPr>
        <p:spPr>
          <a:xfrm>
            <a:off x="1143000" y="5069856"/>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05A6F4-AB17-29C5-EE95-C54E38C8DB98}"/>
              </a:ext>
            </a:extLst>
          </p:cNvPr>
          <p:cNvSpPr/>
          <p:nvPr/>
        </p:nvSpPr>
        <p:spPr>
          <a:xfrm>
            <a:off x="1143000" y="6380611"/>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286B3-B325-D613-C370-8BACEEECDE40}"/>
              </a:ext>
            </a:extLst>
          </p:cNvPr>
          <p:cNvSpPr/>
          <p:nvPr/>
        </p:nvSpPr>
        <p:spPr>
          <a:xfrm>
            <a:off x="1143000" y="7665470"/>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B7097F14-4899-6B14-286D-AE7920CB9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3758274"/>
            <a:ext cx="685800" cy="85725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523D709-D635-6B38-2860-4F6F01E83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5098598"/>
            <a:ext cx="685800" cy="8572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40F680A8-9385-D55A-9833-C851EB4E4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6479870"/>
            <a:ext cx="685800" cy="85725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F326EE1-C6FA-70DF-1172-E798483D9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7722955"/>
            <a:ext cx="685800" cy="857250"/>
          </a:xfrm>
          <a:prstGeom prst="rect">
            <a:avLst/>
          </a:prstGeom>
        </p:spPr>
      </p:pic>
      <p:sp>
        <p:nvSpPr>
          <p:cNvPr id="5" name="TextBox 13">
            <a:extLst>
              <a:ext uri="{FF2B5EF4-FFF2-40B4-BE49-F238E27FC236}">
                <a16:creationId xmlns:a16="http://schemas.microsoft.com/office/drawing/2014/main" id="{7EFF0704-A596-A586-5D93-C950FB323C1B}"/>
              </a:ext>
            </a:extLst>
          </p:cNvPr>
          <p:cNvSpPr txBox="1"/>
          <p:nvPr/>
        </p:nvSpPr>
        <p:spPr>
          <a:xfrm>
            <a:off x="2440032" y="3588307"/>
            <a:ext cx="14277076" cy="1154162"/>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Tenemos medicamentos para tratar algunas de las infecciones que se pueden prevenir por medio de las vacunas (por ejemplo, la tos ferina), pero no para la mayoría (por ejemplo, las paperas, la difteria, la polio). </a:t>
            </a:r>
            <a:endParaRPr lang="es-MX" sz="2500" dirty="0">
              <a:latin typeface="Montserrat"/>
            </a:endParaRPr>
          </a:p>
        </p:txBody>
      </p:sp>
      <p:sp>
        <p:nvSpPr>
          <p:cNvPr id="9" name="TextBox 13">
            <a:extLst>
              <a:ext uri="{FF2B5EF4-FFF2-40B4-BE49-F238E27FC236}">
                <a16:creationId xmlns:a16="http://schemas.microsoft.com/office/drawing/2014/main" id="{7184FBC6-BE81-32A4-ABCD-3C40B4DAE06C}"/>
              </a:ext>
            </a:extLst>
          </p:cNvPr>
          <p:cNvSpPr txBox="1"/>
          <p:nvPr/>
        </p:nvSpPr>
        <p:spPr>
          <a:xfrm>
            <a:off x="2436515" y="5358395"/>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Los antibióticos ya no eliminan algunos gérmenes.</a:t>
            </a:r>
            <a:endParaRPr lang="es-MX" sz="2500" dirty="0">
              <a:latin typeface="Montserrat"/>
              <a:ea typeface="+mn-lt"/>
              <a:cs typeface="+mn-lt"/>
            </a:endParaRPr>
          </a:p>
        </p:txBody>
      </p:sp>
      <p:sp>
        <p:nvSpPr>
          <p:cNvPr id="12" name="TextBox 13">
            <a:extLst>
              <a:ext uri="{FF2B5EF4-FFF2-40B4-BE49-F238E27FC236}">
                <a16:creationId xmlns:a16="http://schemas.microsoft.com/office/drawing/2014/main" id="{5420C7D4-B939-0EF3-8940-1CF5A2A80CA8}"/>
              </a:ext>
            </a:extLst>
          </p:cNvPr>
          <p:cNvSpPr txBox="1"/>
          <p:nvPr/>
        </p:nvSpPr>
        <p:spPr>
          <a:xfrm>
            <a:off x="2436515" y="6683418"/>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El beneficio principal de la vacunación es proteger a la persona que se vacuna.</a:t>
            </a:r>
            <a:endParaRPr lang="es-MX" sz="2500" dirty="0">
              <a:latin typeface="Montserrat"/>
              <a:ea typeface="+mn-lt"/>
              <a:cs typeface="+mn-lt"/>
            </a:endParaRPr>
          </a:p>
        </p:txBody>
      </p:sp>
      <p:sp>
        <p:nvSpPr>
          <p:cNvPr id="23" name="TextBox 13">
            <a:extLst>
              <a:ext uri="{FF2B5EF4-FFF2-40B4-BE49-F238E27FC236}">
                <a16:creationId xmlns:a16="http://schemas.microsoft.com/office/drawing/2014/main" id="{E6A0188D-63ED-D9BB-5679-C60F10E3EEFB}"/>
              </a:ext>
            </a:extLst>
          </p:cNvPr>
          <p:cNvSpPr txBox="1"/>
          <p:nvPr/>
        </p:nvSpPr>
        <p:spPr>
          <a:xfrm>
            <a:off x="2440032" y="7846419"/>
            <a:ext cx="14277076" cy="76944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Cuando se vacuna a suficientes niños, esto ayuda a prevenir el contagio de la infección en la comunidad.</a:t>
            </a:r>
            <a:endParaRPr lang="es-MX" sz="2500" dirty="0">
              <a:latin typeface="Montserrat"/>
              <a:ea typeface="+mn-lt"/>
              <a:cs typeface="+mn-lt"/>
            </a:endParaRPr>
          </a:p>
        </p:txBody>
      </p:sp>
    </p:spTree>
    <p:extLst>
      <p:ext uri="{BB962C8B-B14F-4D97-AF65-F5344CB8AC3E}">
        <p14:creationId xmlns:p14="http://schemas.microsoft.com/office/powerpoint/2010/main" val="67390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94499" y="658364"/>
            <a:ext cx="16078186" cy="2240870"/>
          </a:xfrm>
          <a:prstGeom prst="rect">
            <a:avLst/>
          </a:prstGeom>
        </p:spPr>
        <p:txBody>
          <a:bodyPr wrap="square" lIns="0" tIns="0" rIns="0" bIns="0" rtlCol="0" anchor="t">
            <a:spAutoFit/>
          </a:bodyPr>
          <a:lstStyle/>
          <a:p>
            <a:pPr>
              <a:lnSpc>
                <a:spcPts val="9122"/>
              </a:lnSpc>
              <a:spcBef>
                <a:spcPct val="0"/>
              </a:spcBef>
            </a:pPr>
            <a:r>
              <a:rPr lang="es-MX" sz="6000" dirty="0">
                <a:solidFill>
                  <a:srgbClr val="1F2253"/>
                </a:solidFill>
                <a:latin typeface="Open Sans Bold"/>
                <a:ea typeface="+mn-lt"/>
                <a:cs typeface="+mn-lt"/>
              </a:rPr>
              <a:t>Adivina la respuesta correcta... </a:t>
            </a:r>
            <a:endParaRPr lang="es-MX" sz="6000" dirty="0">
              <a:solidFill>
                <a:srgbClr val="1F2253"/>
              </a:solidFill>
              <a:latin typeface="Open Sans Bold"/>
              <a:ea typeface="Open Sans Bold"/>
              <a:cs typeface="Open Sans Bold"/>
            </a:endParaRPr>
          </a:p>
          <a:p>
            <a:pPr>
              <a:lnSpc>
                <a:spcPts val="9122"/>
              </a:lnSpc>
              <a:spcBef>
                <a:spcPct val="0"/>
              </a:spcBef>
            </a:pPr>
            <a:r>
              <a:rPr lang="es-MX" sz="6000" dirty="0">
                <a:solidFill>
                  <a:srgbClr val="1F2253"/>
                </a:solidFill>
                <a:latin typeface="Open Sans Bold"/>
                <a:ea typeface="+mn-lt"/>
                <a:cs typeface="+mn-lt"/>
              </a:rPr>
              <a:t>Marca todas las afirmaciones verdaderas.</a:t>
            </a:r>
            <a:endParaRPr lang="es-MX" sz="6000" dirty="0">
              <a:solidFill>
                <a:srgbClr val="1F2253"/>
              </a:solidFill>
              <a:latin typeface="Open Sans Bold"/>
              <a:ea typeface="Open Sans Bold"/>
              <a:cs typeface="Open Sans Bold"/>
            </a:endParaRPr>
          </a:p>
        </p:txBody>
      </p:sp>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19" name="Rectangle 18">
            <a:extLst>
              <a:ext uri="{FF2B5EF4-FFF2-40B4-BE49-F238E27FC236}">
                <a16:creationId xmlns:a16="http://schemas.microsoft.com/office/drawing/2014/main" id="{BBE0D387-2156-F447-418D-0ECEE2EA5936}"/>
              </a:ext>
            </a:extLst>
          </p:cNvPr>
          <p:cNvSpPr/>
          <p:nvPr/>
        </p:nvSpPr>
        <p:spPr>
          <a:xfrm>
            <a:off x="1143000" y="3712997"/>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2DC448-4681-C54D-FC73-47D75FA975F9}"/>
              </a:ext>
            </a:extLst>
          </p:cNvPr>
          <p:cNvSpPr/>
          <p:nvPr/>
        </p:nvSpPr>
        <p:spPr>
          <a:xfrm>
            <a:off x="1143000" y="5069856"/>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05A6F4-AB17-29C5-EE95-C54E38C8DB98}"/>
              </a:ext>
            </a:extLst>
          </p:cNvPr>
          <p:cNvSpPr/>
          <p:nvPr/>
        </p:nvSpPr>
        <p:spPr>
          <a:xfrm>
            <a:off x="1143000" y="6380611"/>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286B3-B325-D613-C370-8BACEEECDE40}"/>
              </a:ext>
            </a:extLst>
          </p:cNvPr>
          <p:cNvSpPr/>
          <p:nvPr/>
        </p:nvSpPr>
        <p:spPr>
          <a:xfrm>
            <a:off x="1143000" y="7665470"/>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B7097F14-4899-6B14-286D-AE7920CB9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3758274"/>
            <a:ext cx="685800" cy="85725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523D709-D635-6B38-2860-4F6F01E83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5098598"/>
            <a:ext cx="685800" cy="8572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40F680A8-9385-D55A-9833-C851EB4E4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6479870"/>
            <a:ext cx="685800" cy="85725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F326EE1-C6FA-70DF-1172-E798483D9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7722955"/>
            <a:ext cx="685800" cy="857250"/>
          </a:xfrm>
          <a:prstGeom prst="rect">
            <a:avLst/>
          </a:prstGeom>
        </p:spPr>
      </p:pic>
      <p:sp>
        <p:nvSpPr>
          <p:cNvPr id="5" name="TextBox 13">
            <a:extLst>
              <a:ext uri="{FF2B5EF4-FFF2-40B4-BE49-F238E27FC236}">
                <a16:creationId xmlns:a16="http://schemas.microsoft.com/office/drawing/2014/main" id="{7EFF0704-A596-A586-5D93-C950FB323C1B}"/>
              </a:ext>
            </a:extLst>
          </p:cNvPr>
          <p:cNvSpPr txBox="1"/>
          <p:nvPr/>
        </p:nvSpPr>
        <p:spPr>
          <a:xfrm>
            <a:off x="2440032" y="3588307"/>
            <a:ext cx="14277076" cy="1154162"/>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Tenemos medicamentos para tratar algunas de las infecciones que se pueden prevenir por medio de las vacunas (por ejemplo, la tos ferina), pero no para la mayoría (por ejemplo, las paperas, la difteria, la polio). </a:t>
            </a:r>
            <a:endParaRPr lang="es-MX" sz="2500" dirty="0">
              <a:latin typeface="Montserrat"/>
            </a:endParaRPr>
          </a:p>
        </p:txBody>
      </p:sp>
      <p:sp>
        <p:nvSpPr>
          <p:cNvPr id="9" name="TextBox 13">
            <a:extLst>
              <a:ext uri="{FF2B5EF4-FFF2-40B4-BE49-F238E27FC236}">
                <a16:creationId xmlns:a16="http://schemas.microsoft.com/office/drawing/2014/main" id="{7184FBC6-BE81-32A4-ABCD-3C40B4DAE06C}"/>
              </a:ext>
            </a:extLst>
          </p:cNvPr>
          <p:cNvSpPr txBox="1"/>
          <p:nvPr/>
        </p:nvSpPr>
        <p:spPr>
          <a:xfrm>
            <a:off x="2436515" y="5358395"/>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Los antibióticos ya no eliminan algunos gérmenes.</a:t>
            </a:r>
            <a:endParaRPr lang="es-MX" sz="2500" dirty="0">
              <a:latin typeface="Montserrat"/>
              <a:ea typeface="+mn-lt"/>
              <a:cs typeface="+mn-lt"/>
            </a:endParaRPr>
          </a:p>
        </p:txBody>
      </p:sp>
      <p:sp>
        <p:nvSpPr>
          <p:cNvPr id="12" name="TextBox 13">
            <a:extLst>
              <a:ext uri="{FF2B5EF4-FFF2-40B4-BE49-F238E27FC236}">
                <a16:creationId xmlns:a16="http://schemas.microsoft.com/office/drawing/2014/main" id="{5420C7D4-B939-0EF3-8940-1CF5A2A80CA8}"/>
              </a:ext>
            </a:extLst>
          </p:cNvPr>
          <p:cNvSpPr txBox="1"/>
          <p:nvPr/>
        </p:nvSpPr>
        <p:spPr>
          <a:xfrm>
            <a:off x="2436515" y="6683418"/>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El beneficio principal de la vacunación es proteger a la persona que se vacuna.</a:t>
            </a:r>
            <a:endParaRPr lang="es-MX" sz="2500" dirty="0">
              <a:latin typeface="Montserrat"/>
              <a:ea typeface="+mn-lt"/>
              <a:cs typeface="+mn-lt"/>
            </a:endParaRPr>
          </a:p>
        </p:txBody>
      </p:sp>
      <p:sp>
        <p:nvSpPr>
          <p:cNvPr id="23" name="TextBox 13">
            <a:extLst>
              <a:ext uri="{FF2B5EF4-FFF2-40B4-BE49-F238E27FC236}">
                <a16:creationId xmlns:a16="http://schemas.microsoft.com/office/drawing/2014/main" id="{E6A0188D-63ED-D9BB-5679-C60F10E3EEFB}"/>
              </a:ext>
            </a:extLst>
          </p:cNvPr>
          <p:cNvSpPr txBox="1"/>
          <p:nvPr/>
        </p:nvSpPr>
        <p:spPr>
          <a:xfrm>
            <a:off x="2440032" y="7846419"/>
            <a:ext cx="14277076" cy="76944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Cuando se vacuna a suficientes niños, esto ayuda a prevenir el contagio de la infección en la comunidad.</a:t>
            </a:r>
            <a:endParaRPr lang="es-MX" sz="2500" dirty="0">
              <a:latin typeface="Montserrat"/>
              <a:ea typeface="+mn-lt"/>
              <a:cs typeface="+mn-lt"/>
            </a:endParaRPr>
          </a:p>
        </p:txBody>
      </p:sp>
      <p:sp>
        <p:nvSpPr>
          <p:cNvPr id="7" name="TextBox 6">
            <a:extLst>
              <a:ext uri="{FF2B5EF4-FFF2-40B4-BE49-F238E27FC236}">
                <a16:creationId xmlns:a16="http://schemas.microsoft.com/office/drawing/2014/main" id="{926371A3-8B1D-0F25-E217-B06B7F1716A1}"/>
              </a:ext>
            </a:extLst>
          </p:cNvPr>
          <p:cNvSpPr txBox="1"/>
          <p:nvPr/>
        </p:nvSpPr>
        <p:spPr>
          <a:xfrm>
            <a:off x="887221" y="4066410"/>
            <a:ext cx="16078186" cy="3970318"/>
          </a:xfrm>
          <a:prstGeom prst="rect">
            <a:avLst/>
          </a:prstGeom>
          <a:solidFill>
            <a:srgbClr val="315FB6"/>
          </a:solidFill>
          <a:effectLst>
            <a:outerShdw blurRad="50800" dist="165100" dir="8100000" algn="tr" rotWithShape="0">
              <a:prstClr val="black">
                <a:alpha val="40000"/>
              </a:prstClr>
            </a:outerShdw>
          </a:effectLst>
        </p:spPr>
        <p:txBody>
          <a:bodyPr wrap="square" lIns="457200" tIns="457200" rIns="457200" bIns="457200" rtlCol="0" anchor="t">
            <a:spAutoFit/>
          </a:bodyPr>
          <a:lstStyle/>
          <a:p>
            <a:pPr algn="ctr"/>
            <a:r>
              <a:rPr lang="es-MX" sz="3000" dirty="0">
                <a:solidFill>
                  <a:schemeClr val="bg1"/>
                </a:solidFill>
                <a:latin typeface="Montserrat"/>
                <a:ea typeface="+mn-lt"/>
                <a:cs typeface="+mn-lt"/>
              </a:rPr>
              <a:t>Es importante que el beneficio principal de la vacunación sea proteger a la persona que se vacuna. Además</a:t>
            </a:r>
            <a:r>
              <a:rPr lang="es-MX" sz="3000" b="0" i="0" dirty="0">
                <a:solidFill>
                  <a:schemeClr val="bg1"/>
                </a:solidFill>
                <a:effectLst/>
                <a:latin typeface="Montserrat"/>
                <a:ea typeface="+mn-lt"/>
                <a:cs typeface="+mn-lt"/>
              </a:rPr>
              <a:t>, </a:t>
            </a:r>
            <a:r>
              <a:rPr lang="es-MX" sz="3000" dirty="0">
                <a:solidFill>
                  <a:schemeClr val="bg1"/>
                </a:solidFill>
                <a:latin typeface="Montserrat"/>
                <a:ea typeface="+mn-lt"/>
                <a:cs typeface="+mn-lt"/>
              </a:rPr>
              <a:t>también es clave que cuando se vacuna a suficientes niños</a:t>
            </a:r>
            <a:r>
              <a:rPr lang="es-MX" sz="3000" b="0" i="0" dirty="0">
                <a:solidFill>
                  <a:schemeClr val="bg1"/>
                </a:solidFill>
                <a:effectLst/>
                <a:latin typeface="Montserrat"/>
                <a:ea typeface="+mn-lt"/>
                <a:cs typeface="+mn-lt"/>
              </a:rPr>
              <a:t>, </a:t>
            </a:r>
            <a:r>
              <a:rPr lang="es-MX" sz="3000" dirty="0">
                <a:solidFill>
                  <a:schemeClr val="bg1"/>
                </a:solidFill>
                <a:latin typeface="Montserrat"/>
                <a:ea typeface="+mn-lt"/>
                <a:cs typeface="+mn-lt"/>
              </a:rPr>
              <a:t>esto ayuda a prevenir el contagio de la infección en </a:t>
            </a:r>
            <a:endParaRPr lang="es-MX" dirty="0">
              <a:solidFill>
                <a:schemeClr val="bg1"/>
              </a:solidFill>
              <a:latin typeface="Calibri"/>
              <a:ea typeface="+mn-lt"/>
              <a:cs typeface="+mn-lt"/>
            </a:endParaRPr>
          </a:p>
          <a:p>
            <a:pPr algn="ctr"/>
            <a:r>
              <a:rPr lang="es-MX" sz="3000" dirty="0">
                <a:solidFill>
                  <a:schemeClr val="bg1"/>
                </a:solidFill>
                <a:latin typeface="Montserrat"/>
                <a:ea typeface="+mn-lt"/>
                <a:cs typeface="+mn-lt"/>
              </a:rPr>
              <a:t>la comunidad</a:t>
            </a:r>
            <a:r>
              <a:rPr lang="es-MX" sz="3000" b="0" i="0" dirty="0">
                <a:solidFill>
                  <a:schemeClr val="bg1"/>
                </a:solidFill>
                <a:effectLst/>
                <a:latin typeface="Montserrat"/>
                <a:ea typeface="+mn-lt"/>
                <a:cs typeface="+mn-lt"/>
              </a:rPr>
              <a:t>.</a:t>
            </a:r>
            <a:endParaRPr lang="es-MX" dirty="0">
              <a:solidFill>
                <a:schemeClr val="bg1"/>
              </a:solidFill>
              <a:cs typeface="Calibri"/>
            </a:endParaRPr>
          </a:p>
          <a:p>
            <a:endParaRPr lang="es-MX" b="1" dirty="0">
              <a:solidFill>
                <a:schemeClr val="bg1"/>
              </a:solidFill>
              <a:latin typeface="Montserrat"/>
            </a:endParaRPr>
          </a:p>
          <a:p>
            <a:pPr algn="ctr"/>
            <a:r>
              <a:rPr lang="es-MX" sz="3000" b="1" dirty="0">
                <a:solidFill>
                  <a:schemeClr val="bg1"/>
                </a:solidFill>
                <a:latin typeface="Montserrat"/>
                <a:ea typeface="+mn-lt"/>
                <a:cs typeface="+mn-lt"/>
              </a:rPr>
              <a:t>De hecho</a:t>
            </a:r>
            <a:r>
              <a:rPr lang="es-MX" sz="3000" b="1" i="0" dirty="0">
                <a:solidFill>
                  <a:schemeClr val="bg1"/>
                </a:solidFill>
                <a:effectLst/>
                <a:latin typeface="Montserrat"/>
                <a:ea typeface="+mn-lt"/>
                <a:cs typeface="+mn-lt"/>
              </a:rPr>
              <a:t>, </a:t>
            </a:r>
            <a:r>
              <a:rPr lang="es-MX" sz="3000" b="1" dirty="0">
                <a:solidFill>
                  <a:schemeClr val="bg1"/>
                </a:solidFill>
                <a:latin typeface="Montserrat"/>
                <a:ea typeface="+mn-lt"/>
                <a:cs typeface="+mn-lt"/>
              </a:rPr>
              <a:t>las vacunas - y las normas de Kansas que las requieren </a:t>
            </a:r>
            <a:r>
              <a:rPr lang="es-MX" sz="3000" b="1" i="0" dirty="0">
                <a:solidFill>
                  <a:schemeClr val="bg1"/>
                </a:solidFill>
                <a:effectLst/>
                <a:latin typeface="Montserrat"/>
                <a:ea typeface="+mn-lt"/>
                <a:cs typeface="+mn-lt"/>
              </a:rPr>
              <a:t>- </a:t>
            </a:r>
            <a:r>
              <a:rPr lang="es-MX" sz="3000" b="1" dirty="0">
                <a:solidFill>
                  <a:schemeClr val="bg1"/>
                </a:solidFill>
                <a:latin typeface="Montserrat"/>
                <a:ea typeface="+mn-lt"/>
                <a:cs typeface="+mn-lt"/>
              </a:rPr>
              <a:t>protegen a las personas Y </a:t>
            </a:r>
            <a:r>
              <a:rPr lang="es-MX" sz="3000" b="1" i="0" dirty="0">
                <a:solidFill>
                  <a:schemeClr val="bg1"/>
                </a:solidFill>
                <a:effectLst/>
                <a:latin typeface="Montserrat"/>
                <a:ea typeface="+mn-lt"/>
                <a:cs typeface="+mn-lt"/>
              </a:rPr>
              <a:t>a </a:t>
            </a:r>
            <a:r>
              <a:rPr lang="es-MX" sz="3000" b="1" dirty="0">
                <a:solidFill>
                  <a:schemeClr val="bg1"/>
                </a:solidFill>
                <a:latin typeface="Montserrat"/>
                <a:ea typeface="+mn-lt"/>
                <a:cs typeface="+mn-lt"/>
              </a:rPr>
              <a:t>las comunidades por igual</a:t>
            </a:r>
            <a:r>
              <a:rPr lang="es-MX" sz="3000" b="1" i="0" dirty="0">
                <a:solidFill>
                  <a:schemeClr val="bg1"/>
                </a:solidFill>
                <a:effectLst/>
                <a:latin typeface="Montserrat"/>
                <a:ea typeface="+mn-lt"/>
                <a:cs typeface="+mn-lt"/>
              </a:rPr>
              <a:t>.</a:t>
            </a:r>
            <a:endParaRPr lang="es-MX" sz="3000" b="1" dirty="0">
              <a:solidFill>
                <a:schemeClr val="bg1"/>
              </a:solidFill>
              <a:latin typeface="Montserrat"/>
              <a:ea typeface="+mn-lt"/>
              <a:cs typeface="+mn-lt"/>
            </a:endParaRPr>
          </a:p>
        </p:txBody>
      </p:sp>
    </p:spTree>
    <p:extLst>
      <p:ext uri="{BB962C8B-B14F-4D97-AF65-F5344CB8AC3E}">
        <p14:creationId xmlns:p14="http://schemas.microsoft.com/office/powerpoint/2010/main" val="139872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5" name="Picture 5" descr="A picture containing text, bunch, different, lined&#10;&#10;Description automatically generated">
            <a:extLst>
              <a:ext uri="{FF2B5EF4-FFF2-40B4-BE49-F238E27FC236}">
                <a16:creationId xmlns:a16="http://schemas.microsoft.com/office/drawing/2014/main" id="{D8782B7A-91D9-0050-804E-299839B30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945" y="3411682"/>
            <a:ext cx="4630881" cy="5801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4">
            <a:extLst>
              <a:ext uri="{FF2B5EF4-FFF2-40B4-BE49-F238E27FC236}">
                <a16:creationId xmlns:a16="http://schemas.microsoft.com/office/drawing/2014/main" id="{312CCA2C-8F62-4222-D791-3F3F980E8711}"/>
              </a:ext>
            </a:extLst>
          </p:cNvPr>
          <p:cNvSpPr txBox="1"/>
          <p:nvPr/>
        </p:nvSpPr>
        <p:spPr>
          <a:xfrm>
            <a:off x="609600" y="593829"/>
            <a:ext cx="16078186" cy="1138773"/>
          </a:xfrm>
          <a:prstGeom prst="rect">
            <a:avLst/>
          </a:prstGeom>
        </p:spPr>
        <p:txBody>
          <a:bodyPr wrap="square" lIns="0" tIns="0" rIns="0" bIns="0" rtlCol="0" anchor="t">
            <a:spAutoFit/>
          </a:bodyPr>
          <a:lstStyle/>
          <a:p>
            <a:r>
              <a:rPr lang="es" sz="5000" b="1" dirty="0">
                <a:solidFill>
                  <a:srgbClr val="315FB6"/>
                </a:solidFill>
                <a:latin typeface="Open Sans Bold"/>
              </a:rPr>
              <a:t>¿Sabías?</a:t>
            </a:r>
            <a:r>
              <a:rPr lang="en-US" sz="5000" b="1" dirty="0">
                <a:solidFill>
                  <a:srgbClr val="315FB6"/>
                </a:solidFill>
                <a:latin typeface="Open Sans Bold"/>
              </a:rPr>
              <a:t> </a:t>
            </a:r>
            <a:endParaRPr lang="en-US" sz="5000" dirty="0"/>
          </a:p>
          <a:p>
            <a:r>
              <a:rPr lang="es-MX" sz="2400" dirty="0">
                <a:solidFill>
                  <a:srgbClr val="1F2253"/>
                </a:solidFill>
                <a:latin typeface="Montserrat"/>
                <a:ea typeface="+mn-lt"/>
                <a:cs typeface="+mn-lt"/>
              </a:rPr>
              <a:t>Las vacunas no afectan la capacidad de una mujer para quedar embarazada.</a:t>
            </a:r>
            <a:endParaRPr lang="es-MX" dirty="0">
              <a:solidFill>
                <a:srgbClr val="1F2253"/>
              </a:solidFill>
              <a:latin typeface="Montserrat"/>
            </a:endParaRPr>
          </a:p>
        </p:txBody>
      </p:sp>
      <p:sp>
        <p:nvSpPr>
          <p:cNvPr id="10" name="TextBox 13">
            <a:extLst>
              <a:ext uri="{FF2B5EF4-FFF2-40B4-BE49-F238E27FC236}">
                <a16:creationId xmlns:a16="http://schemas.microsoft.com/office/drawing/2014/main" id="{3573715E-23CB-D620-0A70-90EDAA9E75BF}"/>
              </a:ext>
            </a:extLst>
          </p:cNvPr>
          <p:cNvSpPr txBox="1"/>
          <p:nvPr/>
        </p:nvSpPr>
        <p:spPr>
          <a:xfrm>
            <a:off x="606741" y="1946061"/>
            <a:ext cx="12694462" cy="1154162"/>
          </a:xfrm>
          <a:prstGeom prst="rect">
            <a:avLst/>
          </a:prstGeom>
        </p:spPr>
        <p:txBody>
          <a:bodyPr wrap="square" lIns="0" tIns="0" rIns="0" bIns="0" rtlCol="0" anchor="t">
            <a:spAutoFit/>
          </a:bodyPr>
          <a:lstStyle/>
          <a:p>
            <a:pPr>
              <a:spcBef>
                <a:spcPct val="0"/>
              </a:spcBef>
            </a:pPr>
            <a:r>
              <a:rPr lang="es-MX" sz="2500" b="1" dirty="0">
                <a:solidFill>
                  <a:srgbClr val="1F2253"/>
                </a:solidFill>
                <a:latin typeface="Open Sans Bold"/>
                <a:ea typeface="+mn-lt"/>
                <a:cs typeface="+mn-lt"/>
              </a:rPr>
              <a:t>Si estás tratando de quedar embarazada ahora o deseas hacerlo en el futuro...</a:t>
            </a:r>
            <a:endParaRPr lang="es-MX" sz="2500" dirty="0">
              <a:solidFill>
                <a:srgbClr val="1F2253"/>
              </a:solidFill>
              <a:latin typeface="Open Sans Bold"/>
              <a:ea typeface="+mn-lt"/>
              <a:cs typeface="+mn-lt"/>
            </a:endParaRPr>
          </a:p>
          <a:p>
            <a:pPr>
              <a:spcBef>
                <a:spcPct val="0"/>
              </a:spcBef>
            </a:pPr>
            <a:r>
              <a:rPr lang="es-MX" sz="2500" dirty="0">
                <a:solidFill>
                  <a:srgbClr val="000000"/>
                </a:solidFill>
                <a:latin typeface="Open Sans"/>
                <a:ea typeface="+mn-lt"/>
                <a:cs typeface="+mn-lt"/>
              </a:rPr>
              <a:t>puedes recibir una vacuna contra el COVID-19 de manera segura, así como muchas otras vacunas.</a:t>
            </a:r>
            <a:endParaRPr lang="es-MX" sz="2500" dirty="0">
              <a:latin typeface="Open Sans"/>
              <a:ea typeface="+mn-lt"/>
              <a:cs typeface="+mn-lt"/>
            </a:endParaRPr>
          </a:p>
        </p:txBody>
      </p:sp>
      <p:pic>
        <p:nvPicPr>
          <p:cNvPr id="12" name="Picture 4" descr="A picture containing indoor, toothbrush, appliance&#10;&#10;Description automatically generated">
            <a:extLst>
              <a:ext uri="{FF2B5EF4-FFF2-40B4-BE49-F238E27FC236}">
                <a16:creationId xmlns:a16="http://schemas.microsoft.com/office/drawing/2014/main" id="{8502932C-DB4E-17B9-9A3B-6006CFEE50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77859" y="1252321"/>
            <a:ext cx="4262642" cy="1721907"/>
          </a:xfrm>
          <a:prstGeom prst="rect">
            <a:avLst/>
          </a:prstGeom>
        </p:spPr>
      </p:pic>
      <p:pic>
        <p:nvPicPr>
          <p:cNvPr id="3" name="Picture 6" descr="A picture containing drinking water&#10;&#10;Description automatically generated">
            <a:extLst>
              <a:ext uri="{FF2B5EF4-FFF2-40B4-BE49-F238E27FC236}">
                <a16:creationId xmlns:a16="http://schemas.microsoft.com/office/drawing/2014/main" id="{48862B90-E1A1-DDD7-1D5F-EBACF47DE5EC}"/>
              </a:ext>
            </a:extLst>
          </p:cNvPr>
          <p:cNvPicPr>
            <a:picLocks noChangeAspect="1"/>
          </p:cNvPicPr>
          <p:nvPr/>
        </p:nvPicPr>
        <p:blipFill>
          <a:blip r:embed="rId5"/>
          <a:stretch>
            <a:fillRect/>
          </a:stretch>
        </p:blipFill>
        <p:spPr>
          <a:xfrm>
            <a:off x="6662669" y="3367257"/>
            <a:ext cx="6085609" cy="583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Icon&#10;&#10;Description automatically generated">
            <a:extLst>
              <a:ext uri="{FF2B5EF4-FFF2-40B4-BE49-F238E27FC236}">
                <a16:creationId xmlns:a16="http://schemas.microsoft.com/office/drawing/2014/main" id="{716BEDC1-AA72-C758-A565-4F72912A5F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9491" y="7689273"/>
            <a:ext cx="1340428" cy="1679864"/>
          </a:xfrm>
          <a:prstGeom prst="rect">
            <a:avLst/>
          </a:prstGeom>
        </p:spPr>
      </p:pic>
      <p:pic>
        <p:nvPicPr>
          <p:cNvPr id="7" name="Picture 6" descr="Icon&#10;&#10;Description automatically generated">
            <a:extLst>
              <a:ext uri="{FF2B5EF4-FFF2-40B4-BE49-F238E27FC236}">
                <a16:creationId xmlns:a16="http://schemas.microsoft.com/office/drawing/2014/main" id="{9AA4C173-E8AD-C948-E3FA-854C1C4E93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7991" y="7689273"/>
            <a:ext cx="1340428" cy="1679864"/>
          </a:xfrm>
          <a:prstGeom prst="rect">
            <a:avLst/>
          </a:prstGeom>
        </p:spPr>
      </p:pic>
    </p:spTree>
    <p:extLst>
      <p:ext uri="{BB962C8B-B14F-4D97-AF65-F5344CB8AC3E}">
        <p14:creationId xmlns:p14="http://schemas.microsoft.com/office/powerpoint/2010/main" val="274773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 picture containing text, bunch, different, lined&#10;&#10;Description automatically generated">
            <a:extLst>
              <a:ext uri="{FF2B5EF4-FFF2-40B4-BE49-F238E27FC236}">
                <a16:creationId xmlns:a16="http://schemas.microsoft.com/office/drawing/2014/main" id="{78D2D03F-7522-3A86-5E79-D29F78D17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2945" y="3411682"/>
            <a:ext cx="4630881" cy="5801590"/>
          </a:xfrm>
          <a:prstGeom prst="rect">
            <a:avLst/>
          </a:prstGeom>
        </p:spPr>
      </p:pic>
      <p:sp>
        <p:nvSpPr>
          <p:cNvPr id="7" name="Rectangle 6">
            <a:extLst>
              <a:ext uri="{FF2B5EF4-FFF2-40B4-BE49-F238E27FC236}">
                <a16:creationId xmlns:a16="http://schemas.microsoft.com/office/drawing/2014/main" id="{557E9785-A8E7-F90D-8FFC-2AA32E172C4F}"/>
              </a:ext>
            </a:extLst>
          </p:cNvPr>
          <p:cNvSpPr/>
          <p:nvPr/>
        </p:nvSpPr>
        <p:spPr>
          <a:xfrm>
            <a:off x="1009946" y="3401121"/>
            <a:ext cx="4658590" cy="58189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2" name="TextBox 1">
            <a:extLst>
              <a:ext uri="{FF2B5EF4-FFF2-40B4-BE49-F238E27FC236}">
                <a16:creationId xmlns:a16="http://schemas.microsoft.com/office/drawing/2014/main" id="{24AA35F8-FF7A-1175-B0DC-DAA4312AA4C0}"/>
              </a:ext>
            </a:extLst>
          </p:cNvPr>
          <p:cNvSpPr txBox="1"/>
          <p:nvPr/>
        </p:nvSpPr>
        <p:spPr>
          <a:xfrm>
            <a:off x="1420090" y="3924567"/>
            <a:ext cx="384463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GT" sz="2800" dirty="0">
                <a:solidFill>
                  <a:schemeClr val="bg1"/>
                </a:solidFill>
                <a:latin typeface="Montserrat Classic"/>
                <a:ea typeface="+mn-lt"/>
                <a:cs typeface="+mn-lt"/>
              </a:rPr>
              <a:t>Un estudio importante mostró que </a:t>
            </a:r>
            <a:r>
              <a:rPr lang="es-GT" sz="2800" b="1" dirty="0">
                <a:solidFill>
                  <a:schemeClr val="bg1"/>
                </a:solidFill>
                <a:latin typeface="Montserrat Classic"/>
                <a:ea typeface="+mn-lt"/>
                <a:cs typeface="+mn-lt"/>
              </a:rPr>
              <a:t>no hay un vínculo</a:t>
            </a:r>
            <a:r>
              <a:rPr lang="es-GT" sz="2800" dirty="0">
                <a:solidFill>
                  <a:schemeClr val="bg1"/>
                </a:solidFill>
                <a:latin typeface="Montserrat Classic"/>
                <a:ea typeface="+mn-lt"/>
                <a:cs typeface="+mn-lt"/>
              </a:rPr>
              <a:t> entre las vacunas contra el COVID-19 en EE. UU. y las probabilidades que tiene una mujer para quedar embarazada.</a:t>
            </a:r>
            <a:endParaRPr lang="en-US" sz="2800" dirty="0">
              <a:solidFill>
                <a:schemeClr val="bg1"/>
              </a:solidFill>
              <a:latin typeface="Montserrat Classic"/>
            </a:endParaRPr>
          </a:p>
        </p:txBody>
      </p:sp>
      <p:sp>
        <p:nvSpPr>
          <p:cNvPr id="4" name="TextBox 4">
            <a:extLst>
              <a:ext uri="{FF2B5EF4-FFF2-40B4-BE49-F238E27FC236}">
                <a16:creationId xmlns:a16="http://schemas.microsoft.com/office/drawing/2014/main" id="{8E92B35A-70CE-E52D-4478-7A057E09FF3A}"/>
              </a:ext>
            </a:extLst>
          </p:cNvPr>
          <p:cNvSpPr txBox="1"/>
          <p:nvPr/>
        </p:nvSpPr>
        <p:spPr>
          <a:xfrm>
            <a:off x="609600" y="593829"/>
            <a:ext cx="16078186" cy="1138773"/>
          </a:xfrm>
          <a:prstGeom prst="rect">
            <a:avLst/>
          </a:prstGeom>
        </p:spPr>
        <p:txBody>
          <a:bodyPr wrap="square" lIns="0" tIns="0" rIns="0" bIns="0" rtlCol="0" anchor="t">
            <a:spAutoFit/>
          </a:bodyPr>
          <a:lstStyle/>
          <a:p>
            <a:r>
              <a:rPr lang="es" sz="5000" b="1" dirty="0">
                <a:solidFill>
                  <a:srgbClr val="315FB6"/>
                </a:solidFill>
                <a:latin typeface="Open Sans Bold"/>
              </a:rPr>
              <a:t>¿Sabías?</a:t>
            </a:r>
            <a:r>
              <a:rPr lang="en-US" sz="5000" b="1" dirty="0">
                <a:solidFill>
                  <a:srgbClr val="315FB6"/>
                </a:solidFill>
                <a:latin typeface="Open Sans Bold"/>
              </a:rPr>
              <a:t> </a:t>
            </a:r>
            <a:endParaRPr lang="en-US" sz="5000" dirty="0"/>
          </a:p>
          <a:p>
            <a:r>
              <a:rPr lang="es-MX" sz="2400" dirty="0">
                <a:solidFill>
                  <a:srgbClr val="1F2253"/>
                </a:solidFill>
                <a:latin typeface="Montserrat"/>
                <a:ea typeface="+mn-lt"/>
                <a:cs typeface="+mn-lt"/>
              </a:rPr>
              <a:t>Las vacunas no afectan la capacidad de una mujer para quedar embarazada.</a:t>
            </a:r>
            <a:endParaRPr lang="es-MX" dirty="0">
              <a:solidFill>
                <a:srgbClr val="1F2253"/>
              </a:solidFill>
              <a:latin typeface="Montserrat"/>
            </a:endParaRPr>
          </a:p>
        </p:txBody>
      </p:sp>
      <p:sp>
        <p:nvSpPr>
          <p:cNvPr id="8" name="TextBox 13">
            <a:extLst>
              <a:ext uri="{FF2B5EF4-FFF2-40B4-BE49-F238E27FC236}">
                <a16:creationId xmlns:a16="http://schemas.microsoft.com/office/drawing/2014/main" id="{4F8B0317-4FEC-FB30-66B1-B736DFD38B9B}"/>
              </a:ext>
            </a:extLst>
          </p:cNvPr>
          <p:cNvSpPr txBox="1"/>
          <p:nvPr/>
        </p:nvSpPr>
        <p:spPr>
          <a:xfrm>
            <a:off x="606741" y="1946061"/>
            <a:ext cx="12694462" cy="1154162"/>
          </a:xfrm>
          <a:prstGeom prst="rect">
            <a:avLst/>
          </a:prstGeom>
        </p:spPr>
        <p:txBody>
          <a:bodyPr wrap="square" lIns="0" tIns="0" rIns="0" bIns="0" rtlCol="0" anchor="t">
            <a:spAutoFit/>
          </a:bodyPr>
          <a:lstStyle/>
          <a:p>
            <a:pPr>
              <a:spcBef>
                <a:spcPct val="0"/>
              </a:spcBef>
            </a:pPr>
            <a:r>
              <a:rPr lang="es-MX" sz="2500" b="1" dirty="0">
                <a:solidFill>
                  <a:srgbClr val="1F2253"/>
                </a:solidFill>
                <a:latin typeface="Open Sans Bold"/>
                <a:ea typeface="+mn-lt"/>
                <a:cs typeface="+mn-lt"/>
              </a:rPr>
              <a:t>Si estás tratando de quedar embarazada ahora o deseas hacerlo en el futuro...</a:t>
            </a:r>
            <a:endParaRPr lang="es-MX" sz="2500" dirty="0">
              <a:solidFill>
                <a:srgbClr val="1F2253"/>
              </a:solidFill>
              <a:latin typeface="Open Sans Bold"/>
              <a:ea typeface="+mn-lt"/>
              <a:cs typeface="+mn-lt"/>
            </a:endParaRPr>
          </a:p>
          <a:p>
            <a:pPr>
              <a:spcBef>
                <a:spcPct val="0"/>
              </a:spcBef>
            </a:pPr>
            <a:r>
              <a:rPr lang="es-MX" sz="2500" dirty="0">
                <a:solidFill>
                  <a:srgbClr val="000000"/>
                </a:solidFill>
                <a:latin typeface="Open Sans"/>
                <a:ea typeface="+mn-lt"/>
                <a:cs typeface="+mn-lt"/>
              </a:rPr>
              <a:t>puedes recibir una vacuna contra el COVID-19 de manera segura, así como muchas otras vacunas.</a:t>
            </a:r>
            <a:endParaRPr lang="es-MX" sz="2500" dirty="0">
              <a:latin typeface="Open Sans"/>
              <a:ea typeface="+mn-lt"/>
              <a:cs typeface="+mn-lt"/>
            </a:endParaRPr>
          </a:p>
        </p:txBody>
      </p:sp>
      <p:pic>
        <p:nvPicPr>
          <p:cNvPr id="12" name="Picture 4" descr="A picture containing indoor, toothbrush, appliance&#10;&#10;Description automatically generated">
            <a:extLst>
              <a:ext uri="{FF2B5EF4-FFF2-40B4-BE49-F238E27FC236}">
                <a16:creationId xmlns:a16="http://schemas.microsoft.com/office/drawing/2014/main" id="{FEA46946-AC9A-E4C2-41E7-394DFF50C2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77859" y="1252321"/>
            <a:ext cx="4262642" cy="1721907"/>
          </a:xfrm>
          <a:prstGeom prst="rect">
            <a:avLst/>
          </a:prstGeom>
        </p:spPr>
      </p:pic>
      <p:pic>
        <p:nvPicPr>
          <p:cNvPr id="16" name="Picture 6" descr="A picture containing drinking water&#10;&#10;Description automatically generated">
            <a:extLst>
              <a:ext uri="{FF2B5EF4-FFF2-40B4-BE49-F238E27FC236}">
                <a16:creationId xmlns:a16="http://schemas.microsoft.com/office/drawing/2014/main" id="{5D3F068A-76F4-3342-13DF-0191C14F2578}"/>
              </a:ext>
            </a:extLst>
          </p:cNvPr>
          <p:cNvPicPr>
            <a:picLocks noChangeAspect="1"/>
          </p:cNvPicPr>
          <p:nvPr/>
        </p:nvPicPr>
        <p:blipFill>
          <a:blip r:embed="rId5"/>
          <a:stretch>
            <a:fillRect/>
          </a:stretch>
        </p:blipFill>
        <p:spPr>
          <a:xfrm>
            <a:off x="6662669" y="3367257"/>
            <a:ext cx="6085609" cy="583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Icon&#10;&#10;Description automatically generated">
            <a:extLst>
              <a:ext uri="{FF2B5EF4-FFF2-40B4-BE49-F238E27FC236}">
                <a16:creationId xmlns:a16="http://schemas.microsoft.com/office/drawing/2014/main" id="{B32C3518-DA6A-7EE1-DE61-EE6BBE9C6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7991" y="7689273"/>
            <a:ext cx="1340428" cy="1679864"/>
          </a:xfrm>
          <a:prstGeom prst="rect">
            <a:avLst/>
          </a:prstGeom>
        </p:spPr>
      </p:pic>
    </p:spTree>
    <p:extLst>
      <p:ext uri="{BB962C8B-B14F-4D97-AF65-F5344CB8AC3E}">
        <p14:creationId xmlns:p14="http://schemas.microsoft.com/office/powerpoint/2010/main" val="736012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8" name="Rectangle 7">
            <a:extLst>
              <a:ext uri="{FF2B5EF4-FFF2-40B4-BE49-F238E27FC236}">
                <a16:creationId xmlns:a16="http://schemas.microsoft.com/office/drawing/2014/main" id="{996E8827-78DF-F6B8-F7FD-DD23DC96AB59}"/>
              </a:ext>
            </a:extLst>
          </p:cNvPr>
          <p:cNvSpPr/>
          <p:nvPr/>
        </p:nvSpPr>
        <p:spPr>
          <a:xfrm>
            <a:off x="6668161" y="3363021"/>
            <a:ext cx="6078680" cy="58535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E18AE87-359D-4D9C-B57F-C7615A447B72}"/>
              </a:ext>
            </a:extLst>
          </p:cNvPr>
          <p:cNvSpPr txBox="1"/>
          <p:nvPr/>
        </p:nvSpPr>
        <p:spPr>
          <a:xfrm>
            <a:off x="7102593" y="3692909"/>
            <a:ext cx="519278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GT" sz="2800" dirty="0">
                <a:solidFill>
                  <a:schemeClr val="bg1"/>
                </a:solidFill>
                <a:latin typeface="Montserrat Classic"/>
                <a:ea typeface="+mn-lt"/>
                <a:cs typeface="+mn-lt"/>
              </a:rPr>
              <a:t>Un estudio realizado con 1,114 mujeres encontró </a:t>
            </a:r>
            <a:r>
              <a:rPr lang="es-GT" sz="2800" b="1" dirty="0">
                <a:solidFill>
                  <a:schemeClr val="bg1"/>
                </a:solidFill>
                <a:latin typeface="Montserrat Classic"/>
                <a:ea typeface="+mn-lt"/>
                <a:cs typeface="+mn-lt"/>
              </a:rPr>
              <a:t>buenas noticias</a:t>
            </a:r>
            <a:r>
              <a:rPr lang="es-GT" sz="2800" dirty="0">
                <a:solidFill>
                  <a:schemeClr val="bg1"/>
                </a:solidFill>
                <a:latin typeface="Montserrat Classic"/>
                <a:ea typeface="+mn-lt"/>
                <a:cs typeface="+mn-lt"/>
              </a:rPr>
              <a:t>: las mujeres que recibieron la vacuna contra el VPH tuvieron la misma probabilidad de quedar embarazadas que las que no se vacunaron. (Se recomienda la vacuna contra el VPH antes o después del embarazo, </a:t>
            </a:r>
            <a:r>
              <a:rPr lang="es-GT" sz="2800" b="1" dirty="0">
                <a:solidFill>
                  <a:schemeClr val="bg1"/>
                </a:solidFill>
                <a:latin typeface="Montserrat Classic"/>
                <a:ea typeface="+mn-lt"/>
                <a:cs typeface="+mn-lt"/>
              </a:rPr>
              <a:t>no durante</a:t>
            </a:r>
            <a:r>
              <a:rPr lang="es-GT" sz="2800" dirty="0">
                <a:solidFill>
                  <a:schemeClr val="bg1"/>
                </a:solidFill>
                <a:latin typeface="Montserrat Classic"/>
                <a:ea typeface="+mn-lt"/>
                <a:cs typeface="+mn-lt"/>
              </a:rPr>
              <a:t> el embarazo).</a:t>
            </a:r>
            <a:endParaRPr lang="en-US" sz="2800" dirty="0">
              <a:solidFill>
                <a:schemeClr val="bg1"/>
              </a:solidFill>
              <a:latin typeface="Montserrat Classic"/>
            </a:endParaRPr>
          </a:p>
        </p:txBody>
      </p:sp>
      <p:sp>
        <p:nvSpPr>
          <p:cNvPr id="12" name="Rectangle 11">
            <a:extLst>
              <a:ext uri="{FF2B5EF4-FFF2-40B4-BE49-F238E27FC236}">
                <a16:creationId xmlns:a16="http://schemas.microsoft.com/office/drawing/2014/main" id="{FB88E824-95BB-CE2A-51EF-F1B62649739E}"/>
              </a:ext>
            </a:extLst>
          </p:cNvPr>
          <p:cNvSpPr/>
          <p:nvPr/>
        </p:nvSpPr>
        <p:spPr>
          <a:xfrm>
            <a:off x="1009946" y="3401121"/>
            <a:ext cx="4658590" cy="58189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336CD5-148A-3502-0A84-7D64EA6D593A}"/>
              </a:ext>
            </a:extLst>
          </p:cNvPr>
          <p:cNvSpPr txBox="1"/>
          <p:nvPr/>
        </p:nvSpPr>
        <p:spPr>
          <a:xfrm>
            <a:off x="1420090" y="3924567"/>
            <a:ext cx="384463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GT" sz="2800" dirty="0">
                <a:solidFill>
                  <a:schemeClr val="bg1"/>
                </a:solidFill>
                <a:latin typeface="Montserrat Classic"/>
                <a:ea typeface="+mn-lt"/>
                <a:cs typeface="+mn-lt"/>
              </a:rPr>
              <a:t>Un estudio importante mostró que </a:t>
            </a:r>
            <a:r>
              <a:rPr lang="es-GT" sz="2800" b="1" dirty="0">
                <a:solidFill>
                  <a:schemeClr val="bg1"/>
                </a:solidFill>
                <a:latin typeface="Montserrat Classic"/>
                <a:ea typeface="+mn-lt"/>
                <a:cs typeface="+mn-lt"/>
              </a:rPr>
              <a:t>no hay un vínculo</a:t>
            </a:r>
            <a:r>
              <a:rPr lang="es-GT" sz="2800" dirty="0">
                <a:solidFill>
                  <a:schemeClr val="bg1"/>
                </a:solidFill>
                <a:latin typeface="Montserrat Classic"/>
                <a:ea typeface="+mn-lt"/>
                <a:cs typeface="+mn-lt"/>
              </a:rPr>
              <a:t> entre las vacunas contra el COVID-19 en EE. UU. y las probabilidades que tiene una mujer para quedar embarazada.</a:t>
            </a:r>
            <a:endParaRPr lang="en-US" sz="2800" dirty="0">
              <a:solidFill>
                <a:schemeClr val="bg1"/>
              </a:solidFill>
              <a:latin typeface="Montserrat Classic"/>
            </a:endParaRPr>
          </a:p>
        </p:txBody>
      </p:sp>
      <p:sp>
        <p:nvSpPr>
          <p:cNvPr id="18" name="TextBox 4">
            <a:extLst>
              <a:ext uri="{FF2B5EF4-FFF2-40B4-BE49-F238E27FC236}">
                <a16:creationId xmlns:a16="http://schemas.microsoft.com/office/drawing/2014/main" id="{8E7DD5DC-2DE0-E75E-399E-E8E2E7F1D84E}"/>
              </a:ext>
            </a:extLst>
          </p:cNvPr>
          <p:cNvSpPr txBox="1"/>
          <p:nvPr/>
        </p:nvSpPr>
        <p:spPr>
          <a:xfrm>
            <a:off x="609600" y="593829"/>
            <a:ext cx="16078186" cy="1138773"/>
          </a:xfrm>
          <a:prstGeom prst="rect">
            <a:avLst/>
          </a:prstGeom>
        </p:spPr>
        <p:txBody>
          <a:bodyPr wrap="square" lIns="0" tIns="0" rIns="0" bIns="0" rtlCol="0" anchor="t">
            <a:spAutoFit/>
          </a:bodyPr>
          <a:lstStyle/>
          <a:p>
            <a:r>
              <a:rPr lang="es" sz="5000" b="1" dirty="0">
                <a:solidFill>
                  <a:srgbClr val="315FB6"/>
                </a:solidFill>
                <a:latin typeface="Open Sans Bold"/>
              </a:rPr>
              <a:t>¿Sabías?</a:t>
            </a:r>
            <a:r>
              <a:rPr lang="en-US" sz="5000" b="1" dirty="0">
                <a:solidFill>
                  <a:srgbClr val="315FB6"/>
                </a:solidFill>
                <a:latin typeface="Open Sans Bold"/>
              </a:rPr>
              <a:t> </a:t>
            </a:r>
            <a:endParaRPr lang="en-US" sz="5000" dirty="0"/>
          </a:p>
          <a:p>
            <a:r>
              <a:rPr lang="es-MX" sz="2400" dirty="0">
                <a:solidFill>
                  <a:srgbClr val="1F2253"/>
                </a:solidFill>
                <a:latin typeface="Montserrat"/>
                <a:ea typeface="+mn-lt"/>
                <a:cs typeface="+mn-lt"/>
              </a:rPr>
              <a:t>Las vacunas no afectan la capacidad de una mujer para quedar embarazada.</a:t>
            </a:r>
            <a:endParaRPr lang="es-MX" dirty="0">
              <a:solidFill>
                <a:srgbClr val="1F2253"/>
              </a:solidFill>
              <a:latin typeface="Montserrat"/>
            </a:endParaRPr>
          </a:p>
        </p:txBody>
      </p:sp>
      <p:sp>
        <p:nvSpPr>
          <p:cNvPr id="20" name="TextBox 13">
            <a:extLst>
              <a:ext uri="{FF2B5EF4-FFF2-40B4-BE49-F238E27FC236}">
                <a16:creationId xmlns:a16="http://schemas.microsoft.com/office/drawing/2014/main" id="{82816883-D8E5-E948-44FC-AB8847A99376}"/>
              </a:ext>
            </a:extLst>
          </p:cNvPr>
          <p:cNvSpPr txBox="1"/>
          <p:nvPr/>
        </p:nvSpPr>
        <p:spPr>
          <a:xfrm>
            <a:off x="606741" y="1946061"/>
            <a:ext cx="12694462" cy="1154162"/>
          </a:xfrm>
          <a:prstGeom prst="rect">
            <a:avLst/>
          </a:prstGeom>
        </p:spPr>
        <p:txBody>
          <a:bodyPr wrap="square" lIns="0" tIns="0" rIns="0" bIns="0" rtlCol="0" anchor="t">
            <a:spAutoFit/>
          </a:bodyPr>
          <a:lstStyle/>
          <a:p>
            <a:pPr>
              <a:spcBef>
                <a:spcPct val="0"/>
              </a:spcBef>
            </a:pPr>
            <a:r>
              <a:rPr lang="es-MX" sz="2500" b="1" dirty="0">
                <a:solidFill>
                  <a:srgbClr val="1F2253"/>
                </a:solidFill>
                <a:latin typeface="Open Sans Bold"/>
                <a:ea typeface="+mn-lt"/>
                <a:cs typeface="+mn-lt"/>
              </a:rPr>
              <a:t>Si estás tratando de quedar embarazada ahora o deseas hacerlo en el futuro...</a:t>
            </a:r>
            <a:endParaRPr lang="es-MX" sz="2500" dirty="0">
              <a:solidFill>
                <a:srgbClr val="1F2253"/>
              </a:solidFill>
              <a:latin typeface="Open Sans Bold"/>
              <a:ea typeface="+mn-lt"/>
              <a:cs typeface="+mn-lt"/>
            </a:endParaRPr>
          </a:p>
          <a:p>
            <a:pPr>
              <a:spcBef>
                <a:spcPct val="0"/>
              </a:spcBef>
            </a:pPr>
            <a:r>
              <a:rPr lang="es-MX" sz="2500" dirty="0">
                <a:solidFill>
                  <a:srgbClr val="000000"/>
                </a:solidFill>
                <a:latin typeface="Open Sans"/>
                <a:ea typeface="+mn-lt"/>
                <a:cs typeface="+mn-lt"/>
              </a:rPr>
              <a:t>puedes recibir una vacuna contra el COVID-19 de manera segura, así como muchas otras vacunas.</a:t>
            </a:r>
            <a:endParaRPr lang="es-MX" sz="2500" dirty="0">
              <a:latin typeface="Open Sans"/>
              <a:ea typeface="+mn-lt"/>
              <a:cs typeface="+mn-lt"/>
            </a:endParaRPr>
          </a:p>
        </p:txBody>
      </p:sp>
      <p:pic>
        <p:nvPicPr>
          <p:cNvPr id="22" name="Picture 4" descr="A picture containing indoor, toothbrush, appliance&#10;&#10;Description automatically generated">
            <a:extLst>
              <a:ext uri="{FF2B5EF4-FFF2-40B4-BE49-F238E27FC236}">
                <a16:creationId xmlns:a16="http://schemas.microsoft.com/office/drawing/2014/main" id="{A954689A-4E3E-03BA-2F85-E165214EB2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77859" y="1252321"/>
            <a:ext cx="4262642" cy="1721907"/>
          </a:xfrm>
          <a:prstGeom prst="rect">
            <a:avLst/>
          </a:prstGeom>
        </p:spPr>
      </p:pic>
    </p:spTree>
    <p:extLst>
      <p:ext uri="{BB962C8B-B14F-4D97-AF65-F5344CB8AC3E}">
        <p14:creationId xmlns:p14="http://schemas.microsoft.com/office/powerpoint/2010/main" val="25090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9679029" y="2399484"/>
            <a:ext cx="8236414" cy="7481728"/>
          </a:xfrm>
          <a:prstGeom prst="rect">
            <a:avLst/>
          </a:prstGeom>
        </p:spPr>
        <p:txBody>
          <a:bodyPr wrap="square" lIns="0" tIns="0" rIns="0" bIns="0" rtlCol="0" anchor="t">
            <a:spAutoFit/>
          </a:bodyPr>
          <a:lstStyle/>
          <a:p>
            <a:pPr marL="457200" indent="-457200">
              <a:buFont typeface="Arial"/>
              <a:buChar char="•"/>
            </a:pPr>
            <a:r>
              <a:rPr lang="es-MX" sz="3000" dirty="0">
                <a:solidFill>
                  <a:srgbClr val="000000"/>
                </a:solidFill>
                <a:latin typeface="Montserrat"/>
                <a:ea typeface="+mn-lt"/>
                <a:cs typeface="+mn-lt"/>
              </a:rPr>
              <a:t>Ahora hay más vacunas disponibles, por lo que podemos </a:t>
            </a:r>
            <a:r>
              <a:rPr lang="es-MX" sz="3000" b="1" dirty="0">
                <a:solidFill>
                  <a:srgbClr val="3CA95C"/>
                </a:solidFill>
                <a:latin typeface="Montserrat"/>
                <a:ea typeface="+mn-lt"/>
                <a:cs typeface="+mn-lt"/>
              </a:rPr>
              <a:t>prevenir más enfermedades graves o algunas veces mortales.  </a:t>
            </a:r>
            <a:endParaRPr lang="es-MX" sz="3000" b="1">
              <a:solidFill>
                <a:srgbClr val="3CA95C"/>
              </a:solidFill>
              <a:latin typeface="Montserrat"/>
              <a:cs typeface="Calibri"/>
            </a:endParaRPr>
          </a:p>
          <a:p>
            <a:pPr marL="457200" indent="-457200">
              <a:buFont typeface="Arial"/>
              <a:buChar char="•"/>
            </a:pPr>
            <a:endParaRPr lang="es-MX" sz="3000" b="1" dirty="0">
              <a:solidFill>
                <a:srgbClr val="3CA95C"/>
              </a:solidFill>
              <a:latin typeface="Montserrat"/>
              <a:ea typeface="+mn-lt"/>
              <a:cs typeface="+mn-lt"/>
            </a:endParaRPr>
          </a:p>
          <a:p>
            <a:pPr marL="457200" indent="-457200">
              <a:buFont typeface="Arial"/>
              <a:buChar char="•"/>
            </a:pPr>
            <a:r>
              <a:rPr lang="es-MX" sz="3000" b="1" dirty="0">
                <a:solidFill>
                  <a:srgbClr val="3CA95C"/>
                </a:solidFill>
                <a:latin typeface="Montserrat"/>
                <a:ea typeface="+mn-lt"/>
                <a:cs typeface="+mn-lt"/>
              </a:rPr>
              <a:t>Las vacunas actuales son 'más inteligentes'</a:t>
            </a:r>
            <a:r>
              <a:rPr lang="es-MX" sz="3000" dirty="0">
                <a:solidFill>
                  <a:srgbClr val="000000"/>
                </a:solidFill>
                <a:latin typeface="Montserrat"/>
                <a:ea typeface="+mn-lt"/>
                <a:cs typeface="+mn-lt"/>
              </a:rPr>
              <a:t> – Las vacunas actuales realizan un gran trabajo al enseñarle al sistema inmune a reaccionar a los gérmenes peligrosos.</a:t>
            </a:r>
            <a:endParaRPr lang="es-MX" sz="3000">
              <a:latin typeface="Montserrat"/>
              <a:ea typeface="+mn-lt"/>
              <a:cs typeface="+mn-lt"/>
            </a:endParaRPr>
          </a:p>
          <a:p>
            <a:pPr marL="457200" indent="-457200">
              <a:buFont typeface="Arial"/>
              <a:buChar char="•"/>
            </a:pPr>
            <a:endParaRPr lang="es-MX" sz="3000" dirty="0">
              <a:solidFill>
                <a:srgbClr val="000000"/>
              </a:solidFill>
              <a:latin typeface="Montserrat"/>
              <a:ea typeface="+mn-lt"/>
              <a:cs typeface="+mn-lt"/>
            </a:endParaRPr>
          </a:p>
          <a:p>
            <a:pPr marL="457200" indent="-457200">
              <a:buFont typeface="Arial"/>
              <a:buChar char="•"/>
            </a:pPr>
            <a:r>
              <a:rPr lang="es-MX" sz="3000" dirty="0">
                <a:solidFill>
                  <a:srgbClr val="000000"/>
                </a:solidFill>
                <a:latin typeface="Montserrat"/>
                <a:ea typeface="+mn-lt"/>
                <a:cs typeface="+mn-lt"/>
              </a:rPr>
              <a:t>No hay </a:t>
            </a:r>
            <a:r>
              <a:rPr lang="es-MX" sz="3000" b="1" dirty="0">
                <a:solidFill>
                  <a:srgbClr val="3CA95C"/>
                </a:solidFill>
                <a:latin typeface="Montserrat"/>
                <a:ea typeface="+mn-lt"/>
                <a:cs typeface="+mn-lt"/>
              </a:rPr>
              <a:t>efectos secundarios peligrosos</a:t>
            </a:r>
            <a:r>
              <a:rPr lang="es-MX" sz="3000" dirty="0">
                <a:solidFill>
                  <a:srgbClr val="000000"/>
                </a:solidFill>
                <a:latin typeface="Montserrat"/>
                <a:ea typeface="+mn-lt"/>
                <a:cs typeface="+mn-lt"/>
              </a:rPr>
              <a:t> derivados de administrar unas cuantas vacunas en la misma consulta.</a:t>
            </a:r>
            <a:endParaRPr lang="es-MX" sz="3000" dirty="0">
              <a:latin typeface="Montserrat"/>
            </a:endParaRPr>
          </a:p>
          <a:p>
            <a:pPr>
              <a:lnSpc>
                <a:spcPts val="4760"/>
              </a:lnSpc>
              <a:spcBef>
                <a:spcPct val="0"/>
              </a:spcBef>
            </a:pPr>
            <a:endParaRPr lang="en-US" sz="3000">
              <a:latin typeface="Montserrat"/>
              <a:cs typeface="Calibri"/>
            </a:endParaRPr>
          </a:p>
        </p:txBody>
      </p:sp>
      <p:pic>
        <p:nvPicPr>
          <p:cNvPr id="4" name="Picture 4" descr="Graphical user interface, text, application&#10;&#10;Description automatically generated">
            <a:extLst>
              <a:ext uri="{FF2B5EF4-FFF2-40B4-BE49-F238E27FC236}">
                <a16:creationId xmlns:a16="http://schemas.microsoft.com/office/drawing/2014/main" id="{B8CB748D-99BD-1F1F-63F5-74DC080F445B}"/>
              </a:ext>
            </a:extLst>
          </p:cNvPr>
          <p:cNvPicPr>
            <a:picLocks noChangeAspect="1"/>
          </p:cNvPicPr>
          <p:nvPr/>
        </p:nvPicPr>
        <p:blipFill>
          <a:blip r:embed="rId3"/>
          <a:stretch>
            <a:fillRect/>
          </a:stretch>
        </p:blipFill>
        <p:spPr>
          <a:xfrm>
            <a:off x="162426" y="182453"/>
            <a:ext cx="17740745" cy="2024091"/>
          </a:xfrm>
          <a:prstGeom prst="rect">
            <a:avLst/>
          </a:prstGeom>
        </p:spPr>
      </p:pic>
      <p:pic>
        <p:nvPicPr>
          <p:cNvPr id="5" name="Picture 6" descr="Timeline&#10;&#10;Description automatically generated">
            <a:extLst>
              <a:ext uri="{FF2B5EF4-FFF2-40B4-BE49-F238E27FC236}">
                <a16:creationId xmlns:a16="http://schemas.microsoft.com/office/drawing/2014/main" id="{FFA99032-A36C-28DE-BB38-6134155D1D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581" y="2403764"/>
            <a:ext cx="9098972" cy="7020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146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70538" y="9148246"/>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548070" y="2436565"/>
            <a:ext cx="16652688" cy="7078861"/>
          </a:xfrm>
          <a:prstGeom prst="rect">
            <a:avLst/>
          </a:prstGeom>
        </p:spPr>
        <p:txBody>
          <a:bodyPr wrap="square" lIns="0" tIns="0" rIns="0" bIns="0" rtlCol="0" anchor="t">
            <a:spAutoFit/>
          </a:bodyPr>
          <a:lstStyle/>
          <a:p>
            <a:r>
              <a:rPr lang="es-MX" sz="2600" dirty="0">
                <a:solidFill>
                  <a:srgbClr val="1F2253"/>
                </a:solidFill>
                <a:latin typeface="Montserrat"/>
                <a:ea typeface="+mn-lt"/>
                <a:cs typeface="+mn-lt"/>
              </a:rPr>
              <a:t>Dos líneas celulares que se usan actualmente en las vacunas se derivan de los abortos electivos que se realizaron en Europa en la década de 1960. Desde esa época, se han mantenido las líneas celulares en el laboratorio. No se necesitan más fuentes de células fetales.</a:t>
            </a:r>
            <a:br>
              <a:rPr lang="es-MX" sz="2600" dirty="0">
                <a:latin typeface="Montserrat"/>
              </a:rPr>
            </a:br>
            <a:endParaRPr lang="es-MX" sz="2600" dirty="0">
              <a:solidFill>
                <a:srgbClr val="1F2253"/>
              </a:solidFill>
              <a:latin typeface="Montserrat"/>
              <a:ea typeface="+mn-lt"/>
              <a:cs typeface="+mn-lt"/>
            </a:endParaRPr>
          </a:p>
          <a:p>
            <a:r>
              <a:rPr lang="es-MX" sz="2600" dirty="0">
                <a:solidFill>
                  <a:srgbClr val="1F2253"/>
                </a:solidFill>
                <a:latin typeface="Montserrat"/>
                <a:ea typeface="+mn-lt"/>
                <a:cs typeface="+mn-lt"/>
              </a:rPr>
              <a:t>Actualmente, </a:t>
            </a:r>
            <a:r>
              <a:rPr lang="es-MX" sz="2600" u="sng" dirty="0">
                <a:solidFill>
                  <a:srgbClr val="1F2253"/>
                </a:solidFill>
                <a:latin typeface="Montserrat"/>
                <a:ea typeface="+mn-lt"/>
                <a:cs typeface="+mn-lt"/>
              </a:rPr>
              <a:t>las vacunas que se producen en células humanas</a:t>
            </a:r>
            <a:r>
              <a:rPr lang="es-MX" sz="2600" dirty="0">
                <a:solidFill>
                  <a:srgbClr val="1F2253"/>
                </a:solidFill>
                <a:latin typeface="Montserrat"/>
                <a:ea typeface="+mn-lt"/>
                <a:cs typeface="+mn-lt"/>
              </a:rPr>
              <a:t> son:</a:t>
            </a:r>
          </a:p>
          <a:p>
            <a:pPr marL="285750" indent="-285750">
              <a:buFont typeface="Arial"/>
              <a:buChar char="•"/>
            </a:pPr>
            <a:r>
              <a:rPr lang="es-MX" sz="2600" dirty="0">
                <a:solidFill>
                  <a:srgbClr val="1F2253"/>
                </a:solidFill>
                <a:latin typeface="Montserrat"/>
                <a:ea typeface="+mn-lt"/>
                <a:cs typeface="+mn-lt"/>
              </a:rPr>
              <a:t>Varicela</a:t>
            </a:r>
          </a:p>
          <a:p>
            <a:pPr marL="285750" indent="-285750">
              <a:buFont typeface="Arial"/>
              <a:buChar char="•"/>
            </a:pPr>
            <a:r>
              <a:rPr lang="es-MX" sz="2600" dirty="0">
                <a:solidFill>
                  <a:srgbClr val="1F2253"/>
                </a:solidFill>
                <a:latin typeface="Montserrat"/>
                <a:ea typeface="+mn-lt"/>
                <a:cs typeface="+mn-lt"/>
              </a:rPr>
              <a:t>Rubéola (sarampión alemán)</a:t>
            </a:r>
          </a:p>
          <a:p>
            <a:pPr marL="285750" indent="-285750">
              <a:buFont typeface="Arial"/>
              <a:buChar char="•"/>
            </a:pPr>
            <a:r>
              <a:rPr lang="es-MX" sz="2600" dirty="0">
                <a:solidFill>
                  <a:srgbClr val="1F2253"/>
                </a:solidFill>
                <a:latin typeface="Montserrat"/>
                <a:ea typeface="+mn-lt"/>
                <a:cs typeface="+mn-lt"/>
              </a:rPr>
              <a:t>Hepatitis A</a:t>
            </a:r>
          </a:p>
          <a:p>
            <a:pPr marL="285750" indent="-285750">
              <a:buFont typeface="Arial"/>
              <a:buChar char="•"/>
            </a:pPr>
            <a:r>
              <a:rPr lang="es-MX" sz="2600" dirty="0">
                <a:solidFill>
                  <a:srgbClr val="1F2253"/>
                </a:solidFill>
                <a:latin typeface="Montserrat"/>
                <a:ea typeface="+mn-lt"/>
                <a:cs typeface="+mn-lt"/>
              </a:rPr>
              <a:t>Vacuna contra la rabia – la versión conocida como </a:t>
            </a:r>
            <a:r>
              <a:rPr lang="es-MX" sz="2600" dirty="0" err="1">
                <a:solidFill>
                  <a:srgbClr val="1F2253"/>
                </a:solidFill>
                <a:latin typeface="Montserrat"/>
                <a:ea typeface="+mn-lt"/>
                <a:cs typeface="+mn-lt"/>
              </a:rPr>
              <a:t>Imovax</a:t>
            </a:r>
            <a:r>
              <a:rPr lang="es-MX" sz="2600" dirty="0">
                <a:solidFill>
                  <a:srgbClr val="1F2253"/>
                </a:solidFill>
                <a:latin typeface="Montserrat"/>
                <a:ea typeface="+mn-lt"/>
                <a:cs typeface="+mn-lt"/>
              </a:rPr>
              <a:t>®</a:t>
            </a:r>
          </a:p>
          <a:p>
            <a:endParaRPr lang="es-MX" sz="2600" dirty="0">
              <a:solidFill>
                <a:srgbClr val="1F2253"/>
              </a:solidFill>
              <a:latin typeface="Montserrat"/>
              <a:cs typeface="Calibri"/>
            </a:endParaRPr>
          </a:p>
          <a:p>
            <a:r>
              <a:rPr lang="es-MX" sz="2600" dirty="0">
                <a:solidFill>
                  <a:srgbClr val="1F2253"/>
                </a:solidFill>
                <a:latin typeface="Montserrat"/>
                <a:ea typeface="+mn-lt"/>
                <a:cs typeface="+mn-lt"/>
              </a:rPr>
              <a:t>La posición de las </a:t>
            </a:r>
            <a:r>
              <a:rPr lang="es-MX" sz="2600" dirty="0">
                <a:solidFill>
                  <a:srgbClr val="1F2253"/>
                </a:solidFill>
                <a:latin typeface="Montserrat"/>
                <a:ea typeface="+mn-lt"/>
                <a:cs typeface="+mn-lt"/>
                <a:hlinkClick r:id="rId3">
                  <a:extLst>
                    <a:ext uri="{A12FA001-AC4F-418D-AE19-62706E023703}">
                      <ahyp:hlinkClr xmlns:ahyp="http://schemas.microsoft.com/office/drawing/2018/hyperlinkcolor" val="tx"/>
                    </a:ext>
                  </a:extLst>
                </a:hlinkClick>
              </a:rPr>
              <a:t>Asociaciones Médicas y Dentales Cristianas</a:t>
            </a:r>
            <a:r>
              <a:rPr lang="es-MX" sz="2600" dirty="0">
                <a:solidFill>
                  <a:srgbClr val="1F2253"/>
                </a:solidFill>
                <a:latin typeface="Montserrat"/>
                <a:ea typeface="+mn-lt"/>
                <a:cs typeface="+mn-lt"/>
              </a:rPr>
              <a:t> es: "Usar tecnología desarrollada a partir de tejido de un feto abortado intencionalmente, pero sin continuar la línea celular de ese feto, puede ser moralmente aceptable". </a:t>
            </a:r>
          </a:p>
          <a:p>
            <a:endParaRPr lang="es-MX" sz="2600" dirty="0">
              <a:solidFill>
                <a:srgbClr val="1F2253"/>
              </a:solidFill>
              <a:latin typeface="Montserrat"/>
              <a:cs typeface="Calibri"/>
            </a:endParaRPr>
          </a:p>
          <a:p>
            <a:r>
              <a:rPr lang="es-MX" sz="2600" u="sng" dirty="0">
                <a:solidFill>
                  <a:srgbClr val="1F2253"/>
                </a:solidFill>
                <a:latin typeface="Montserrat"/>
                <a:ea typeface="+mn-lt"/>
                <a:cs typeface="+mn-lt"/>
              </a:rPr>
              <a:t>Las evaluaciones de la Iglesia Católica</a:t>
            </a:r>
            <a:r>
              <a:rPr lang="es-MX" sz="2600" dirty="0">
                <a:solidFill>
                  <a:srgbClr val="1F2253"/>
                </a:solidFill>
                <a:latin typeface="Montserrat"/>
                <a:ea typeface="+mn-lt"/>
                <a:cs typeface="+mn-lt"/>
              </a:rPr>
              <a:t> sobre este tema, hechas por la </a:t>
            </a:r>
            <a:r>
              <a:rPr lang="es-MX" sz="2600" i="1" dirty="0">
                <a:solidFill>
                  <a:srgbClr val="1F2253"/>
                </a:solidFill>
                <a:latin typeface="Montserrat"/>
                <a:ea typeface="+mn-lt"/>
                <a:cs typeface="+mn-lt"/>
              </a:rPr>
              <a:t>Pontificia Academia para la Vida del Vaticano</a:t>
            </a:r>
            <a:r>
              <a:rPr lang="es-MX" sz="2600" dirty="0">
                <a:solidFill>
                  <a:srgbClr val="1F2253"/>
                </a:solidFill>
                <a:latin typeface="Montserrat"/>
                <a:ea typeface="+mn-lt"/>
                <a:cs typeface="+mn-lt"/>
              </a:rPr>
              <a:t> y el </a:t>
            </a:r>
            <a:r>
              <a:rPr lang="es-MX" sz="2600" i="1" dirty="0">
                <a:solidFill>
                  <a:srgbClr val="1F2253"/>
                </a:solidFill>
                <a:latin typeface="Montserrat"/>
                <a:ea typeface="+mn-lt"/>
                <a:cs typeface="+mn-lt"/>
              </a:rPr>
              <a:t>Centro Católico Nacional de Bioética</a:t>
            </a:r>
            <a:r>
              <a:rPr lang="es-MX" sz="2600" dirty="0">
                <a:solidFill>
                  <a:srgbClr val="1F2253"/>
                </a:solidFill>
                <a:latin typeface="Montserrat"/>
                <a:ea typeface="+mn-lt"/>
                <a:cs typeface="+mn-lt"/>
              </a:rPr>
              <a:t>, han determinado que el uso de vacunas desarrolladas en estas líneas celulares no desafía la doctrina religiosa.</a:t>
            </a:r>
            <a:endParaRPr lang="es-MX" sz="2600" dirty="0">
              <a:solidFill>
                <a:srgbClr val="1F2253"/>
              </a:solidFill>
              <a:latin typeface="Montserrat"/>
              <a:cs typeface="Calibri"/>
            </a:endParaRPr>
          </a:p>
          <a:p>
            <a:endParaRPr lang="en-US"/>
          </a:p>
        </p:txBody>
      </p:sp>
      <p:pic>
        <p:nvPicPr>
          <p:cNvPr id="2" name="Picture 4" descr="Graphical user interface, text, application, Word&#10;&#10;Description automatically generated">
            <a:extLst>
              <a:ext uri="{FF2B5EF4-FFF2-40B4-BE49-F238E27FC236}">
                <a16:creationId xmlns:a16="http://schemas.microsoft.com/office/drawing/2014/main" id="{F579D2B5-1859-CDC9-79C4-D88843BC5447}"/>
              </a:ext>
            </a:extLst>
          </p:cNvPr>
          <p:cNvPicPr>
            <a:picLocks noChangeAspect="1"/>
          </p:cNvPicPr>
          <p:nvPr/>
        </p:nvPicPr>
        <p:blipFill>
          <a:blip r:embed="rId4"/>
          <a:stretch>
            <a:fillRect/>
          </a:stretch>
        </p:blipFill>
        <p:spPr>
          <a:xfrm>
            <a:off x="117308" y="169190"/>
            <a:ext cx="18053384" cy="2173211"/>
          </a:xfrm>
          <a:prstGeom prst="rect">
            <a:avLst/>
          </a:prstGeom>
        </p:spPr>
      </p:pic>
    </p:spTree>
    <p:extLst>
      <p:ext uri="{BB962C8B-B14F-4D97-AF65-F5344CB8AC3E}">
        <p14:creationId xmlns:p14="http://schemas.microsoft.com/office/powerpoint/2010/main" val="121441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2" name="Online Media 1" title="Are Fetal Cells Used to Make Vaccines?">
            <a:hlinkClick r:id="" action="ppaction://media"/>
            <a:extLst>
              <a:ext uri="{FF2B5EF4-FFF2-40B4-BE49-F238E27FC236}">
                <a16:creationId xmlns:a16="http://schemas.microsoft.com/office/drawing/2014/main" id="{165A4E78-FFEF-C10D-E3F4-350F6D3FC3EC}"/>
              </a:ext>
            </a:extLst>
          </p:cNvPr>
          <p:cNvPicPr>
            <a:picLocks noRot="1" noChangeAspect="1"/>
          </p:cNvPicPr>
          <p:nvPr>
            <a:videoFile r:link="rId1"/>
          </p:nvPr>
        </p:nvPicPr>
        <p:blipFill>
          <a:blip r:embed="rId4"/>
          <a:stretch>
            <a:fillRect/>
          </a:stretch>
        </p:blipFill>
        <p:spPr>
          <a:xfrm>
            <a:off x="531906" y="2355103"/>
            <a:ext cx="14023788" cy="7459382"/>
          </a:xfrm>
          <a:prstGeom prst="rect">
            <a:avLst/>
          </a:prstGeom>
        </p:spPr>
      </p:pic>
      <p:pic>
        <p:nvPicPr>
          <p:cNvPr id="5" name="Picture 4" descr="Graphical user interface, text, application, Word&#10;&#10;Description automatically generated">
            <a:extLst>
              <a:ext uri="{FF2B5EF4-FFF2-40B4-BE49-F238E27FC236}">
                <a16:creationId xmlns:a16="http://schemas.microsoft.com/office/drawing/2014/main" id="{AB5DA477-B8F7-80AD-5B54-A5CE3A29359F}"/>
              </a:ext>
            </a:extLst>
          </p:cNvPr>
          <p:cNvPicPr>
            <a:picLocks noChangeAspect="1"/>
          </p:cNvPicPr>
          <p:nvPr/>
        </p:nvPicPr>
        <p:blipFill>
          <a:blip r:embed="rId5"/>
          <a:stretch>
            <a:fillRect/>
          </a:stretch>
        </p:blipFill>
        <p:spPr>
          <a:xfrm>
            <a:off x="117308" y="169190"/>
            <a:ext cx="18053384" cy="2173211"/>
          </a:xfrm>
          <a:prstGeom prst="rect">
            <a:avLst/>
          </a:prstGeom>
        </p:spPr>
      </p:pic>
      <p:sp>
        <p:nvSpPr>
          <p:cNvPr id="6" name="TextBox 5">
            <a:extLst>
              <a:ext uri="{FF2B5EF4-FFF2-40B4-BE49-F238E27FC236}">
                <a16:creationId xmlns:a16="http://schemas.microsoft.com/office/drawing/2014/main" id="{CF0A0459-3381-48D5-2ABD-ACA09D1CCDC5}"/>
              </a:ext>
            </a:extLst>
          </p:cNvPr>
          <p:cNvSpPr txBox="1"/>
          <p:nvPr/>
        </p:nvSpPr>
        <p:spPr>
          <a:xfrm>
            <a:off x="14994356" y="2391275"/>
            <a:ext cx="27071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Cómo obtener una traducción al español de los videos de CHOP</a:t>
            </a:r>
            <a:endParaRPr lang="en-US">
              <a:cs typeface="Calibri"/>
            </a:endParaRPr>
          </a:p>
        </p:txBody>
      </p:sp>
      <p:pic>
        <p:nvPicPr>
          <p:cNvPr id="7" name="Graphic 7" descr="Cursor outline">
            <a:extLst>
              <a:ext uri="{FF2B5EF4-FFF2-40B4-BE49-F238E27FC236}">
                <a16:creationId xmlns:a16="http://schemas.microsoft.com/office/drawing/2014/main" id="{9CF73187-AEB3-0DC5-3CAE-80E89226AD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28432" y="2956761"/>
            <a:ext cx="673769" cy="673769"/>
          </a:xfrm>
          <a:prstGeom prst="rect">
            <a:avLst/>
          </a:prstGeom>
        </p:spPr>
      </p:pic>
    </p:spTree>
    <p:extLst>
      <p:ext uri="{BB962C8B-B14F-4D97-AF65-F5344CB8AC3E}">
        <p14:creationId xmlns:p14="http://schemas.microsoft.com/office/powerpoint/2010/main" val="3185508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610928" y="2673889"/>
            <a:ext cx="13153000" cy="7171194"/>
          </a:xfrm>
          <a:prstGeom prst="rect">
            <a:avLst/>
          </a:prstGeom>
        </p:spPr>
        <p:txBody>
          <a:bodyPr wrap="square" lIns="0" tIns="0" rIns="0" bIns="0" rtlCol="0" anchor="t">
            <a:spAutoFit/>
          </a:bodyPr>
          <a:lstStyle/>
          <a:p>
            <a:r>
              <a:rPr lang="es-MX" sz="2800" dirty="0">
                <a:solidFill>
                  <a:srgbClr val="1F2253"/>
                </a:solidFill>
                <a:latin typeface="Montserrat"/>
                <a:ea typeface="+mn-lt"/>
                <a:cs typeface="+mn-lt"/>
              </a:rPr>
              <a:t>La </a:t>
            </a:r>
            <a:r>
              <a:rPr lang="es-MX" sz="2800" b="1" dirty="0">
                <a:solidFill>
                  <a:srgbClr val="1F2253"/>
                </a:solidFill>
                <a:latin typeface="Montserrat"/>
                <a:ea typeface="+mn-lt"/>
                <a:cs typeface="+mn-lt"/>
                <a:hlinkClick r:id="rId4">
                  <a:extLst>
                    <a:ext uri="{A12FA001-AC4F-418D-AE19-62706E023703}">
                      <ahyp:hlinkClr xmlns:ahyp="http://schemas.microsoft.com/office/drawing/2018/hyperlinkcolor" val="tx"/>
                    </a:ext>
                  </a:extLst>
                </a:hlinkClick>
              </a:rPr>
              <a:t>Autism Science Foundation (ASF)</a:t>
            </a:r>
            <a:r>
              <a:rPr lang="es-MX" sz="2800" dirty="0">
                <a:solidFill>
                  <a:srgbClr val="1F2253"/>
                </a:solidFill>
                <a:latin typeface="Montserrat"/>
                <a:ea typeface="+mn-lt"/>
                <a:cs typeface="+mn-lt"/>
              </a:rPr>
              <a:t> es un grupo sin fines lucrativos, que fue iniciado por padres de niños autistas. A continuación, se indica lo que los padres de este grupo dicen sobre las vacunas:</a:t>
            </a:r>
          </a:p>
          <a:p>
            <a:endParaRPr lang="es-MX" sz="2800" dirty="0">
              <a:latin typeface="Montserrat"/>
            </a:endParaRPr>
          </a:p>
          <a:p>
            <a:r>
              <a:rPr lang="es-MX" sz="2800" b="1" i="1" dirty="0">
                <a:solidFill>
                  <a:srgbClr val="315FB6"/>
                </a:solidFill>
                <a:latin typeface="Montserrat"/>
                <a:ea typeface="+mn-lt"/>
                <a:cs typeface="+mn-lt"/>
              </a:rPr>
              <a:t>"Hace una década, la mayoría de los investigadores acordaron que era necesario estudiar las vacunas en relación con el autismo. </a:t>
            </a:r>
            <a:br>
              <a:rPr lang="es-MX" sz="2800" b="1" dirty="0">
                <a:solidFill>
                  <a:srgbClr val="315FB6"/>
                </a:solidFill>
                <a:latin typeface="Montserrat"/>
                <a:ea typeface="+mn-lt"/>
                <a:cs typeface="+mn-lt"/>
              </a:rPr>
            </a:br>
            <a:r>
              <a:rPr lang="es-MX" sz="2800" b="1" i="1" dirty="0">
                <a:solidFill>
                  <a:srgbClr val="315FB6"/>
                </a:solidFill>
                <a:latin typeface="Montserrat"/>
                <a:ea typeface="+mn-lt"/>
                <a:cs typeface="+mn-lt"/>
              </a:rPr>
              <a:t>...</a:t>
            </a:r>
            <a:endParaRPr lang="es-MX" sz="2800" b="1">
              <a:solidFill>
                <a:srgbClr val="315FB6"/>
              </a:solidFill>
              <a:latin typeface="Montserrat"/>
              <a:ea typeface="+mn-lt"/>
              <a:cs typeface="+mn-lt"/>
            </a:endParaRPr>
          </a:p>
          <a:p>
            <a:r>
              <a:rPr lang="es-MX" sz="2800" b="1" i="1" dirty="0">
                <a:solidFill>
                  <a:srgbClr val="315FB6"/>
                </a:solidFill>
                <a:latin typeface="Montserrat"/>
                <a:ea typeface="+mn-lt"/>
                <a:cs typeface="+mn-lt"/>
              </a:rPr>
              <a:t>Observamos a los niños que recibieron las vacunas y a aquellos que no las recibieron, o que las recibieron conforme a un programa diferente y más lento. No hubo una diferencia en sus resultados neurológicos. Se han completado varios estudios que investigaron la vacunación contra el sarampión, las paperas y la rubéola en relación con el autismo. </a:t>
            </a:r>
            <a:br>
              <a:rPr lang="es-MX" sz="2800" b="1" i="1" dirty="0">
                <a:solidFill>
                  <a:srgbClr val="315FB6"/>
                </a:solidFill>
                <a:latin typeface="Montserrat"/>
                <a:ea typeface="+mn-lt"/>
                <a:cs typeface="+mn-lt"/>
              </a:rPr>
            </a:br>
            <a:r>
              <a:rPr lang="es-MX" sz="2800" b="1" i="1" dirty="0">
                <a:solidFill>
                  <a:srgbClr val="315FB6"/>
                </a:solidFill>
                <a:latin typeface="Montserrat"/>
                <a:ea typeface="+mn-lt"/>
                <a:cs typeface="+mn-lt"/>
              </a:rPr>
              <a:t>...</a:t>
            </a:r>
            <a:endParaRPr lang="es-MX" sz="2800" b="1" i="1">
              <a:solidFill>
                <a:srgbClr val="315FB6"/>
              </a:solidFill>
              <a:latin typeface="Montserrat"/>
              <a:ea typeface="+mn-lt"/>
              <a:cs typeface="+mn-lt"/>
            </a:endParaRPr>
          </a:p>
          <a:p>
            <a:r>
              <a:rPr lang="es-MX" sz="2800" b="1" i="1" dirty="0">
                <a:solidFill>
                  <a:srgbClr val="315FB6"/>
                </a:solidFill>
                <a:latin typeface="Montserrat"/>
                <a:ea typeface="+mn-lt"/>
                <a:cs typeface="+mn-lt"/>
              </a:rPr>
              <a:t>Los resultados del estudio son muy claros; los datos muestran que no hay ninguna relación entre las vacunas y el autismo".</a:t>
            </a:r>
            <a:endParaRPr lang="es-MX" sz="2800" dirty="0">
              <a:solidFill>
                <a:srgbClr val="000000"/>
              </a:solidFill>
              <a:latin typeface="Montserrat"/>
            </a:endParaRPr>
          </a:p>
          <a:p>
            <a:endParaRPr lang="en-US"/>
          </a:p>
        </p:txBody>
      </p:sp>
      <p:pic>
        <p:nvPicPr>
          <p:cNvPr id="2" name="Picture 4" descr="Logo, company name&#10;&#10;Description automatically generated">
            <a:extLst>
              <a:ext uri="{FF2B5EF4-FFF2-40B4-BE49-F238E27FC236}">
                <a16:creationId xmlns:a16="http://schemas.microsoft.com/office/drawing/2014/main" id="{A50CF3D0-FB1F-CF1D-5D65-7303AA0B5AC9}"/>
              </a:ext>
            </a:extLst>
          </p:cNvPr>
          <p:cNvPicPr>
            <a:picLocks noChangeAspect="1"/>
          </p:cNvPicPr>
          <p:nvPr/>
        </p:nvPicPr>
        <p:blipFill>
          <a:blip r:embed="rId5"/>
          <a:stretch>
            <a:fillRect/>
          </a:stretch>
        </p:blipFill>
        <p:spPr>
          <a:xfrm>
            <a:off x="13384276" y="3707902"/>
            <a:ext cx="4230350" cy="4153381"/>
          </a:xfrm>
          <a:prstGeom prst="rect">
            <a:avLst/>
          </a:prstGeom>
        </p:spPr>
      </p:pic>
      <p:pic>
        <p:nvPicPr>
          <p:cNvPr id="4" name="Picture 5" descr="Graphical user interface, text, application&#10;&#10;Description automatically generated">
            <a:extLst>
              <a:ext uri="{FF2B5EF4-FFF2-40B4-BE49-F238E27FC236}">
                <a16:creationId xmlns:a16="http://schemas.microsoft.com/office/drawing/2014/main" id="{187B768B-F1E2-3C91-F43C-B1A4D916F1CF}"/>
              </a:ext>
            </a:extLst>
          </p:cNvPr>
          <p:cNvPicPr>
            <a:picLocks noChangeAspect="1"/>
          </p:cNvPicPr>
          <p:nvPr/>
        </p:nvPicPr>
        <p:blipFill>
          <a:blip r:embed="rId6"/>
          <a:stretch>
            <a:fillRect/>
          </a:stretch>
        </p:blipFill>
        <p:spPr>
          <a:xfrm>
            <a:off x="162426" y="175895"/>
            <a:ext cx="17902989" cy="1979327"/>
          </a:xfrm>
          <a:prstGeom prst="rect">
            <a:avLst/>
          </a:prstGeom>
        </p:spPr>
      </p:pic>
    </p:spTree>
    <p:extLst>
      <p:ext uri="{BB962C8B-B14F-4D97-AF65-F5344CB8AC3E}">
        <p14:creationId xmlns:p14="http://schemas.microsoft.com/office/powerpoint/2010/main" val="395298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clipart&#10;&#10;Description automatically generated">
            <a:extLst>
              <a:ext uri="{FF2B5EF4-FFF2-40B4-BE49-F238E27FC236}">
                <a16:creationId xmlns:a16="http://schemas.microsoft.com/office/drawing/2014/main" id="{6C639D1B-AAD6-DD6C-3983-430C152690F4}"/>
              </a:ext>
            </a:extLst>
          </p:cNvPr>
          <p:cNvPicPr>
            <a:picLocks noChangeAspect="1"/>
          </p:cNvPicPr>
          <p:nvPr/>
        </p:nvPicPr>
        <p:blipFill>
          <a:blip r:embed="rId3"/>
          <a:stretch>
            <a:fillRect/>
          </a:stretch>
        </p:blipFill>
        <p:spPr>
          <a:xfrm>
            <a:off x="10488762" y="5074626"/>
            <a:ext cx="7345278" cy="3867770"/>
          </a:xfrm>
          <a:prstGeom prst="rect">
            <a:avLst/>
          </a:prstGeom>
        </p:spPr>
      </p:pic>
      <p:pic>
        <p:nvPicPr>
          <p:cNvPr id="5" name="Picture 6" descr="Graphical user interface, text&#10;&#10;Description automatically generated">
            <a:extLst>
              <a:ext uri="{FF2B5EF4-FFF2-40B4-BE49-F238E27FC236}">
                <a16:creationId xmlns:a16="http://schemas.microsoft.com/office/drawing/2014/main" id="{3FF97242-DC50-A709-6EC3-F56F8892E13A}"/>
              </a:ext>
            </a:extLst>
          </p:cNvPr>
          <p:cNvPicPr>
            <a:picLocks noChangeAspect="1"/>
          </p:cNvPicPr>
          <p:nvPr/>
        </p:nvPicPr>
        <p:blipFill>
          <a:blip r:embed="rId4"/>
          <a:stretch>
            <a:fillRect/>
          </a:stretch>
        </p:blipFill>
        <p:spPr>
          <a:xfrm>
            <a:off x="252663" y="216509"/>
            <a:ext cx="17692437" cy="2499678"/>
          </a:xfrm>
          <a:prstGeom prst="rect">
            <a:avLst/>
          </a:prstGeom>
        </p:spPr>
      </p:pic>
      <p:pic>
        <p:nvPicPr>
          <p:cNvPr id="15" name="Picture 1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638692" y="2568612"/>
            <a:ext cx="16884088" cy="1969770"/>
          </a:xfrm>
          <a:prstGeom prst="rect">
            <a:avLst/>
          </a:prstGeom>
        </p:spPr>
        <p:txBody>
          <a:bodyPr wrap="square" lIns="0" tIns="0" rIns="0" bIns="0" rtlCol="0" anchor="t">
            <a:spAutoFit/>
          </a:bodyPr>
          <a:lstStyle/>
          <a:p>
            <a:r>
              <a:rPr lang="es-MX" sz="3200" b="1" dirty="0">
                <a:solidFill>
                  <a:srgbClr val="1F2253"/>
                </a:solidFill>
                <a:latin typeface="Montserrat"/>
                <a:ea typeface="+mn-lt"/>
                <a:cs typeface="+mn-lt"/>
              </a:rPr>
              <a:t>¿Has escuchado sobre el Programa de Vacunas para Niños (VFC)? </a:t>
            </a:r>
          </a:p>
          <a:p>
            <a:endParaRPr lang="es-MX" sz="3200" dirty="0">
              <a:solidFill>
                <a:srgbClr val="1F2253"/>
              </a:solidFill>
              <a:latin typeface="Montserrat"/>
              <a:ea typeface="+mn-lt"/>
              <a:cs typeface="+mn-lt"/>
            </a:endParaRPr>
          </a:p>
          <a:p>
            <a:r>
              <a:rPr lang="es-MX" sz="3200" dirty="0">
                <a:solidFill>
                  <a:srgbClr val="1F2253"/>
                </a:solidFill>
                <a:latin typeface="Montserrat"/>
                <a:ea typeface="+mn-lt"/>
                <a:cs typeface="+mn-lt"/>
              </a:rPr>
              <a:t>El VFC garantiza que a los padres no se les cobren las vacunas si existe la posibilidad de que sus hijos no sean vacunados debido a los costos. </a:t>
            </a:r>
          </a:p>
        </p:txBody>
      </p:sp>
      <p:sp>
        <p:nvSpPr>
          <p:cNvPr id="7" name="TextBox 13">
            <a:extLst>
              <a:ext uri="{FF2B5EF4-FFF2-40B4-BE49-F238E27FC236}">
                <a16:creationId xmlns:a16="http://schemas.microsoft.com/office/drawing/2014/main" id="{4641376C-0F1D-422B-3185-C9BD3CD80D6D}"/>
              </a:ext>
            </a:extLst>
          </p:cNvPr>
          <p:cNvSpPr txBox="1"/>
          <p:nvPr/>
        </p:nvSpPr>
        <p:spPr>
          <a:xfrm>
            <a:off x="638691" y="4737072"/>
            <a:ext cx="11739662" cy="4431983"/>
          </a:xfrm>
          <a:prstGeom prst="rect">
            <a:avLst/>
          </a:prstGeom>
        </p:spPr>
        <p:txBody>
          <a:bodyPr wrap="square" lIns="0" tIns="0" rIns="0" bIns="0" rtlCol="0" anchor="t">
            <a:spAutoFit/>
          </a:bodyPr>
          <a:lstStyle/>
          <a:p>
            <a:r>
              <a:rPr lang="es-MX" sz="3200" dirty="0">
                <a:solidFill>
                  <a:srgbClr val="1F2253"/>
                </a:solidFill>
                <a:latin typeface="Montserrat"/>
                <a:ea typeface="+mn-lt"/>
                <a:cs typeface="+mn-lt"/>
              </a:rPr>
              <a:t>Un niño es elegible para el Programa VFC si él o ella es menor de 19 años y</a:t>
            </a:r>
            <a:endParaRPr lang="es-MX" sz="3200">
              <a:solidFill>
                <a:srgbClr val="1F2253"/>
              </a:solidFill>
              <a:latin typeface="Montserrat"/>
              <a:cs typeface="Calibri"/>
            </a:endParaRPr>
          </a:p>
          <a:p>
            <a:pPr marL="285750" indent="-285750">
              <a:buFont typeface="Arial"/>
              <a:buChar char="•"/>
            </a:pPr>
            <a:r>
              <a:rPr lang="es-MX" sz="3200" dirty="0">
                <a:solidFill>
                  <a:srgbClr val="1F2253"/>
                </a:solidFill>
                <a:latin typeface="Montserrat"/>
                <a:ea typeface="+mn-lt"/>
                <a:cs typeface="+mn-lt"/>
              </a:rPr>
              <a:t>es elegible para Medicaid</a:t>
            </a:r>
          </a:p>
          <a:p>
            <a:pPr marL="285750" indent="-285750">
              <a:buFont typeface="Arial"/>
              <a:buChar char="•"/>
            </a:pPr>
            <a:r>
              <a:rPr lang="es-MX" sz="3200" dirty="0">
                <a:solidFill>
                  <a:srgbClr val="1F2253"/>
                </a:solidFill>
                <a:latin typeface="Montserrat"/>
                <a:ea typeface="+mn-lt"/>
                <a:cs typeface="+mn-lt"/>
              </a:rPr>
              <a:t>no tiene seguro</a:t>
            </a:r>
          </a:p>
          <a:p>
            <a:pPr marL="285750" indent="-285750">
              <a:buFont typeface="Arial"/>
              <a:buChar char="•"/>
            </a:pPr>
            <a:r>
              <a:rPr lang="es-MX" sz="3200" dirty="0">
                <a:solidFill>
                  <a:srgbClr val="1F2253"/>
                </a:solidFill>
                <a:latin typeface="Montserrat"/>
                <a:ea typeface="+mn-lt"/>
                <a:cs typeface="+mn-lt"/>
              </a:rPr>
              <a:t>tiene un seguro que no cubre las vacunas</a:t>
            </a:r>
          </a:p>
          <a:p>
            <a:pPr marL="285750" indent="-285750">
              <a:buFont typeface="Arial"/>
              <a:buChar char="•"/>
            </a:pPr>
            <a:r>
              <a:rPr lang="es-MX" sz="3200" dirty="0">
                <a:solidFill>
                  <a:srgbClr val="1F2253"/>
                </a:solidFill>
                <a:latin typeface="Montserrat"/>
                <a:ea typeface="+mn-lt"/>
                <a:cs typeface="+mn-lt"/>
              </a:rPr>
              <a:t>es un indígena americano o nativo de Alaska</a:t>
            </a:r>
          </a:p>
          <a:p>
            <a:pPr marL="285750" indent="-285750">
              <a:buFont typeface="Arial"/>
              <a:buChar char="•"/>
            </a:pPr>
            <a:endParaRPr lang="es-MX" sz="3200" dirty="0">
              <a:solidFill>
                <a:srgbClr val="1F2253"/>
              </a:solidFill>
              <a:latin typeface="Montserrat"/>
              <a:ea typeface="+mn-lt"/>
              <a:cs typeface="+mn-lt"/>
            </a:endParaRPr>
          </a:p>
          <a:p>
            <a:r>
              <a:rPr lang="es-MX" sz="3200" dirty="0">
                <a:solidFill>
                  <a:srgbClr val="1F2253"/>
                </a:solidFill>
                <a:latin typeface="Montserrat"/>
                <a:ea typeface="+mn-lt"/>
                <a:cs typeface="+mn-lt"/>
              </a:rPr>
              <a:t>Aquí encontrarás más información sobre este tema: </a:t>
            </a:r>
            <a:r>
              <a:rPr lang="es-MX" sz="3200" dirty="0">
                <a:solidFill>
                  <a:srgbClr val="1F2253"/>
                </a:solidFill>
                <a:latin typeface="Montserrat"/>
                <a:ea typeface="+mn-lt"/>
                <a:cs typeface="+mn-lt"/>
                <a:hlinkClick r:id="rId6">
                  <a:extLst>
                    <a:ext uri="{A12FA001-AC4F-418D-AE19-62706E023703}">
                      <ahyp:hlinkClr xmlns:ahyp="http://schemas.microsoft.com/office/drawing/2018/hyperlinkcolor" val="tx"/>
                    </a:ext>
                  </a:extLst>
                </a:hlinkClick>
              </a:rPr>
              <a:t>https://vaccinateyourfamily.org/paying-for-vax-es/</a:t>
            </a:r>
          </a:p>
        </p:txBody>
      </p:sp>
    </p:spTree>
    <p:extLst>
      <p:ext uri="{BB962C8B-B14F-4D97-AF65-F5344CB8AC3E}">
        <p14:creationId xmlns:p14="http://schemas.microsoft.com/office/powerpoint/2010/main" val="386353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938583" y="2355467"/>
            <a:ext cx="3225659" cy="3076683"/>
            <a:chOff x="0" y="0"/>
            <a:chExt cx="6324600" cy="6032500"/>
          </a:xfrm>
        </p:grpSpPr>
        <p:sp>
          <p:nvSpPr>
            <p:cNvPr id="3" name="Freeform 3"/>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EC10E"/>
            </a:solidFill>
          </p:spPr>
          <p:txBody>
            <a:bodyPr/>
            <a:lstStyle/>
            <a:p>
              <a:endParaRPr lang="en-US"/>
            </a:p>
          </p:txBody>
        </p:sp>
      </p:grpSp>
      <p:grpSp>
        <p:nvGrpSpPr>
          <p:cNvPr id="5" name="Group 5"/>
          <p:cNvGrpSpPr>
            <a:grpSpLocks noChangeAspect="1"/>
          </p:cNvGrpSpPr>
          <p:nvPr/>
        </p:nvGrpSpPr>
        <p:grpSpPr>
          <a:xfrm>
            <a:off x="7680331" y="2355467"/>
            <a:ext cx="3225659" cy="3076683"/>
            <a:chOff x="0" y="0"/>
            <a:chExt cx="6324600" cy="6032500"/>
          </a:xfrm>
        </p:grpSpPr>
        <p:sp>
          <p:nvSpPr>
            <p:cNvPr id="6" name="Freeform 6"/>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EC10E"/>
            </a:solidFill>
          </p:spPr>
          <p:txBody>
            <a:bodyPr/>
            <a:lstStyle/>
            <a:p>
              <a:endParaRPr lang="en-US"/>
            </a:p>
          </p:txBody>
        </p:sp>
      </p:grpSp>
      <p:grpSp>
        <p:nvGrpSpPr>
          <p:cNvPr id="8" name="Group 8"/>
          <p:cNvGrpSpPr>
            <a:grpSpLocks noChangeAspect="1"/>
          </p:cNvGrpSpPr>
          <p:nvPr/>
        </p:nvGrpSpPr>
        <p:grpSpPr>
          <a:xfrm>
            <a:off x="11477027" y="2449397"/>
            <a:ext cx="3225659" cy="3076683"/>
            <a:chOff x="0" y="0"/>
            <a:chExt cx="6324600" cy="6032500"/>
          </a:xfrm>
        </p:grpSpPr>
        <p:sp>
          <p:nvSpPr>
            <p:cNvPr id="9" name="Freeform 9"/>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EC10E"/>
            </a:solidFill>
          </p:spPr>
          <p:txBody>
            <a:bodyPr/>
            <a:lstStyle/>
            <a:p>
              <a:endParaRPr lang="en-US"/>
            </a:p>
          </p:txBody>
        </p:sp>
      </p:grpSp>
      <p:pic>
        <p:nvPicPr>
          <p:cNvPr id="11"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702686" y="9064799"/>
            <a:ext cx="3172408" cy="959653"/>
          </a:xfrm>
          <a:prstGeom prst="rect">
            <a:avLst/>
          </a:prstGeom>
        </p:spPr>
      </p:pic>
      <p:sp>
        <p:nvSpPr>
          <p:cNvPr id="15" name="TextBox 15"/>
          <p:cNvSpPr txBox="1"/>
          <p:nvPr/>
        </p:nvSpPr>
        <p:spPr>
          <a:xfrm>
            <a:off x="757371" y="194524"/>
            <a:ext cx="16975855" cy="1938416"/>
          </a:xfrm>
          <a:prstGeom prst="rect">
            <a:avLst/>
          </a:prstGeom>
        </p:spPr>
        <p:txBody>
          <a:bodyPr wrap="square" lIns="0" tIns="0" rIns="0" bIns="0" rtlCol="0" anchor="t">
            <a:spAutoFit/>
          </a:bodyPr>
          <a:lstStyle/>
          <a:p>
            <a:pPr>
              <a:lnSpc>
                <a:spcPts val="5159"/>
              </a:lnSpc>
            </a:pPr>
            <a:r>
              <a:rPr lang="es-MX" sz="3300" dirty="0">
                <a:solidFill>
                  <a:srgbClr val="1F2253"/>
                </a:solidFill>
                <a:latin typeface="Montserrat"/>
                <a:ea typeface="+mn-lt"/>
                <a:cs typeface="+mn-lt"/>
              </a:rPr>
              <a:t>Las inmunizaciones son importantes y </a:t>
            </a:r>
            <a:r>
              <a:rPr lang="es-MX" sz="3300" b="1" dirty="0">
                <a:solidFill>
                  <a:srgbClr val="1F2253"/>
                </a:solidFill>
                <a:latin typeface="Montserrat"/>
                <a:ea typeface="+mn-lt"/>
                <a:cs typeface="+mn-lt"/>
              </a:rPr>
              <a:t>la razón por la cual mantener las políticas de vacunación</a:t>
            </a:r>
            <a:r>
              <a:rPr lang="es-MX" sz="3300" dirty="0">
                <a:solidFill>
                  <a:srgbClr val="1F2253"/>
                </a:solidFill>
                <a:latin typeface="Montserrat"/>
                <a:ea typeface="+mn-lt"/>
                <a:cs typeface="+mn-lt"/>
              </a:rPr>
              <a:t> para los niños en Kansas es fundamental para la salud no solo de los niños, sino también de las mujeres embarazadas y los adultos.</a:t>
            </a:r>
            <a:endParaRPr lang="es-MX" sz="3300" dirty="0">
              <a:solidFill>
                <a:srgbClr val="1F2253"/>
              </a:solidFill>
              <a:latin typeface="Montserrat"/>
            </a:endParaRPr>
          </a:p>
        </p:txBody>
      </p:sp>
      <p:sp>
        <p:nvSpPr>
          <p:cNvPr id="16" name="TextBox 16"/>
          <p:cNvSpPr txBox="1"/>
          <p:nvPr/>
        </p:nvSpPr>
        <p:spPr>
          <a:xfrm>
            <a:off x="757371" y="7604365"/>
            <a:ext cx="10471493" cy="1942717"/>
          </a:xfrm>
          <a:prstGeom prst="rect">
            <a:avLst/>
          </a:prstGeom>
        </p:spPr>
        <p:txBody>
          <a:bodyPr wrap="square" lIns="0" tIns="0" rIns="0" bIns="0" rtlCol="0" anchor="t">
            <a:spAutoFit/>
          </a:bodyPr>
          <a:lstStyle/>
          <a:p>
            <a:pPr>
              <a:lnSpc>
                <a:spcPts val="5065"/>
              </a:lnSpc>
              <a:spcBef>
                <a:spcPct val="0"/>
              </a:spcBef>
            </a:pPr>
            <a:r>
              <a:rPr lang="es-MX" sz="3200" dirty="0">
                <a:solidFill>
                  <a:srgbClr val="1F2253"/>
                </a:solidFill>
                <a:latin typeface="Montserrat"/>
                <a:ea typeface="+mn-lt"/>
                <a:cs typeface="+mn-lt"/>
              </a:rPr>
              <a:t>Solamente una pequeña minoría de los adultos en Kansas desean que la vacunación para los niños sea opcional.  </a:t>
            </a:r>
            <a:endParaRPr lang="es-MX" sz="3200" dirty="0">
              <a:solidFill>
                <a:srgbClr val="1F2253"/>
              </a:solidFill>
              <a:latin typeface="Montserrat"/>
            </a:endParaRPr>
          </a:p>
        </p:txBody>
      </p:sp>
      <p:sp>
        <p:nvSpPr>
          <p:cNvPr id="17" name="TextBox 17"/>
          <p:cNvSpPr txBox="1"/>
          <p:nvPr/>
        </p:nvSpPr>
        <p:spPr>
          <a:xfrm>
            <a:off x="757371" y="5812832"/>
            <a:ext cx="10901555" cy="1800493"/>
          </a:xfrm>
          <a:prstGeom prst="rect">
            <a:avLst/>
          </a:prstGeom>
        </p:spPr>
        <p:txBody>
          <a:bodyPr wrap="square" lIns="0" tIns="0" rIns="0" bIns="0" rtlCol="0" anchor="t">
            <a:spAutoFit/>
          </a:bodyPr>
          <a:lstStyle/>
          <a:p>
            <a:pPr>
              <a:spcBef>
                <a:spcPct val="0"/>
              </a:spcBef>
            </a:pPr>
            <a:r>
              <a:rPr lang="es-MX" sz="3900" b="1" dirty="0">
                <a:solidFill>
                  <a:srgbClr val="1F2253"/>
                </a:solidFill>
                <a:latin typeface="Open Sans Bold"/>
                <a:ea typeface="+mn-lt"/>
                <a:cs typeface="+mn-lt"/>
              </a:rPr>
              <a:t>La gran mayoría de los residentes de Kansas </a:t>
            </a:r>
            <a:r>
              <a:rPr lang="es-MX" sz="3900" dirty="0">
                <a:solidFill>
                  <a:srgbClr val="1F2253"/>
                </a:solidFill>
                <a:latin typeface="Open Sans Bold"/>
                <a:ea typeface="+mn-lt"/>
                <a:cs typeface="+mn-lt"/>
              </a:rPr>
              <a:t>consideran que las vacunas </a:t>
            </a:r>
            <a:endParaRPr lang="es-MX" dirty="0">
              <a:solidFill>
                <a:srgbClr val="000000"/>
              </a:solidFill>
              <a:latin typeface="Calibri"/>
              <a:ea typeface="+mn-lt"/>
              <a:cs typeface="+mn-lt"/>
            </a:endParaRPr>
          </a:p>
          <a:p>
            <a:pPr>
              <a:spcBef>
                <a:spcPct val="0"/>
              </a:spcBef>
            </a:pPr>
            <a:r>
              <a:rPr lang="es-MX" sz="3900" dirty="0">
                <a:solidFill>
                  <a:srgbClr val="1F2253"/>
                </a:solidFill>
                <a:latin typeface="Open Sans Bold"/>
                <a:ea typeface="+mn-lt"/>
                <a:cs typeface="+mn-lt"/>
              </a:rPr>
              <a:t>son importantes.</a:t>
            </a:r>
            <a:endParaRPr lang="es-MX" dirty="0">
              <a:cs typeface="Calibri"/>
            </a:endParaRPr>
          </a:p>
        </p:txBody>
      </p:sp>
      <p:sp>
        <p:nvSpPr>
          <p:cNvPr id="13" name="Freeform 13">
            <a:extLst>
              <a:ext uri="{FF2B5EF4-FFF2-40B4-BE49-F238E27FC236}">
                <a16:creationId xmlns:a16="http://schemas.microsoft.com/office/drawing/2014/main" id="{EA244CAF-D23A-9145-23A2-3CE47EA6650A}"/>
              </a:ext>
            </a:extLst>
          </p:cNvPr>
          <p:cNvSpPr/>
          <p:nvPr/>
        </p:nvSpPr>
        <p:spPr>
          <a:xfrm>
            <a:off x="11788584" y="6319283"/>
            <a:ext cx="6499416" cy="1896492"/>
          </a:xfrm>
          <a:custGeom>
            <a:avLst/>
            <a:gdLst/>
            <a:ahLst/>
            <a:cxnLst/>
            <a:rect l="l" t="t" r="r" b="b"/>
            <a:pathLst>
              <a:path w="2198568" h="641529">
                <a:moveTo>
                  <a:pt x="0" y="0"/>
                </a:moveTo>
                <a:lnTo>
                  <a:pt x="2198568" y="0"/>
                </a:lnTo>
                <a:lnTo>
                  <a:pt x="2198568" y="641529"/>
                </a:lnTo>
                <a:lnTo>
                  <a:pt x="0" y="641529"/>
                </a:lnTo>
                <a:close/>
              </a:path>
            </a:pathLst>
          </a:custGeom>
          <a:solidFill>
            <a:srgbClr val="FFD865"/>
          </a:solidFill>
        </p:spPr>
        <p:txBody>
          <a:bodyPr/>
          <a:lstStyle/>
          <a:p>
            <a:endParaRPr lang="en-US"/>
          </a:p>
        </p:txBody>
      </p:sp>
      <p:pic>
        <p:nvPicPr>
          <p:cNvPr id="18" name="Picture 14">
            <a:extLst>
              <a:ext uri="{FF2B5EF4-FFF2-40B4-BE49-F238E27FC236}">
                <a16:creationId xmlns:a16="http://schemas.microsoft.com/office/drawing/2014/main" id="{1427F77D-E826-3ABD-8A0B-4A09E658093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680329">
            <a:off x="16623297" y="6510536"/>
            <a:ext cx="1500607" cy="1500607"/>
          </a:xfrm>
          <a:prstGeom prst="rect">
            <a:avLst/>
          </a:prstGeom>
        </p:spPr>
      </p:pic>
      <p:sp>
        <p:nvSpPr>
          <p:cNvPr id="20" name="TextBox 19">
            <a:extLst>
              <a:ext uri="{FF2B5EF4-FFF2-40B4-BE49-F238E27FC236}">
                <a16:creationId xmlns:a16="http://schemas.microsoft.com/office/drawing/2014/main" id="{10C318C5-D5DD-B6BB-7C17-C8FD09FF95AB}"/>
              </a:ext>
            </a:extLst>
          </p:cNvPr>
          <p:cNvSpPr txBox="1"/>
          <p:nvPr/>
        </p:nvSpPr>
        <p:spPr>
          <a:xfrm>
            <a:off x="11917866" y="6384072"/>
            <a:ext cx="40283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3600">
                <a:solidFill>
                  <a:srgbClr val="1F2253"/>
                </a:solidFill>
                <a:latin typeface="Open Sans Bold"/>
                <a:ea typeface="Open Sans Bold"/>
                <a:cs typeface="Open Sans Bold"/>
              </a:rPr>
              <a:t>Más del 90%</a:t>
            </a:r>
            <a:endParaRPr lang="en-US" sz="3600">
              <a:solidFill>
                <a:srgbClr val="1F2253"/>
              </a:solidFill>
              <a:latin typeface="Open Sans Bold"/>
              <a:ea typeface="Open Sans Bold"/>
              <a:cs typeface="Open Sans Bold"/>
            </a:endParaRPr>
          </a:p>
        </p:txBody>
      </p:sp>
      <p:sp>
        <p:nvSpPr>
          <p:cNvPr id="21" name="TextBox 20">
            <a:extLst>
              <a:ext uri="{FF2B5EF4-FFF2-40B4-BE49-F238E27FC236}">
                <a16:creationId xmlns:a16="http://schemas.microsoft.com/office/drawing/2014/main" id="{653AE5ED-6195-D6AC-812F-AEC1E4A1A98E}"/>
              </a:ext>
            </a:extLst>
          </p:cNvPr>
          <p:cNvSpPr txBox="1"/>
          <p:nvPr/>
        </p:nvSpPr>
        <p:spPr>
          <a:xfrm>
            <a:off x="11912291" y="6559705"/>
            <a:ext cx="4638907" cy="15158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050" dirty="0">
                <a:latin typeface="Montserrat"/>
              </a:rPr>
            </a:br>
            <a:r>
              <a:rPr lang="es-MX" dirty="0">
                <a:solidFill>
                  <a:srgbClr val="202124"/>
                </a:solidFill>
                <a:latin typeface="Montserrat"/>
                <a:ea typeface="Roboto"/>
                <a:cs typeface="Roboto"/>
              </a:rPr>
              <a:t>de los votantes de Kansas apoyan los requisitos de vacunas de bienestar para que los niños asistan a las escuelas/guarderías.</a:t>
            </a:r>
            <a:endParaRPr lang="es-MX" dirty="0">
              <a:latin typeface="Montserrat"/>
            </a:endParaRPr>
          </a:p>
        </p:txBody>
      </p:sp>
      <p:sp>
        <p:nvSpPr>
          <p:cNvPr id="22" name="TextBox 21">
            <a:extLst>
              <a:ext uri="{FF2B5EF4-FFF2-40B4-BE49-F238E27FC236}">
                <a16:creationId xmlns:a16="http://schemas.microsoft.com/office/drawing/2014/main" id="{6C22F9A4-E26C-EA2D-0366-E4DD9C21FFC0}"/>
              </a:ext>
            </a:extLst>
          </p:cNvPr>
          <p:cNvSpPr txBox="1"/>
          <p:nvPr/>
        </p:nvSpPr>
        <p:spPr>
          <a:xfrm>
            <a:off x="11786839" y="8218449"/>
            <a:ext cx="6506736" cy="1007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950" i="1" dirty="0">
                <a:solidFill>
                  <a:srgbClr val="315FB6"/>
                </a:solidFill>
                <a:latin typeface="Glacial Indifference"/>
              </a:rPr>
              <a:t>Estadísticas de la Encuesta estatal de vacunación de </a:t>
            </a:r>
            <a:r>
              <a:rPr lang="es-MX" sz="1950" i="1" dirty="0" err="1">
                <a:solidFill>
                  <a:srgbClr val="315FB6"/>
                </a:solidFill>
                <a:latin typeface="Glacial Indifference"/>
              </a:rPr>
              <a:t>Nurture</a:t>
            </a:r>
            <a:r>
              <a:rPr lang="es-MX" sz="1950" i="1" dirty="0">
                <a:solidFill>
                  <a:srgbClr val="315FB6"/>
                </a:solidFill>
                <a:latin typeface="Glacial Indifference"/>
              </a:rPr>
              <a:t> KC: </a:t>
            </a:r>
            <a:r>
              <a:rPr lang="es-MX" sz="1950" i="1" dirty="0">
                <a:solidFill>
                  <a:srgbClr val="315FB6"/>
                </a:solidFill>
                <a:latin typeface="Glacial Indifference"/>
                <a:ea typeface="+mn-lt"/>
                <a:cs typeface="+mn-lt"/>
              </a:rPr>
              <a:t>bit.ly/353gLpw</a:t>
            </a:r>
          </a:p>
          <a:p>
            <a:endParaRPr lang="es-ES" sz="1950" i="1">
              <a:solidFill>
                <a:srgbClr val="315FB6"/>
              </a:solidFill>
              <a:latin typeface="Glacial Indifference"/>
              <a:cs typeface="Calibri"/>
            </a:endParaRPr>
          </a:p>
        </p:txBody>
      </p:sp>
    </p:spTree>
    <p:extLst>
      <p:ext uri="{BB962C8B-B14F-4D97-AF65-F5344CB8AC3E}">
        <p14:creationId xmlns:p14="http://schemas.microsoft.com/office/powerpoint/2010/main" val="167272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7" name="TextBox 7"/>
          <p:cNvSpPr txBox="1"/>
          <p:nvPr/>
        </p:nvSpPr>
        <p:spPr>
          <a:xfrm>
            <a:off x="532206" y="572233"/>
            <a:ext cx="18352185" cy="948978"/>
          </a:xfrm>
          <a:prstGeom prst="rect">
            <a:avLst/>
          </a:prstGeom>
        </p:spPr>
        <p:txBody>
          <a:bodyPr lIns="0" tIns="0" rIns="0" bIns="0" rtlCol="0" anchor="t">
            <a:spAutoFit/>
          </a:bodyPr>
          <a:lstStyle/>
          <a:p>
            <a:pPr>
              <a:lnSpc>
                <a:spcPts val="7426"/>
              </a:lnSpc>
              <a:spcBef>
                <a:spcPct val="0"/>
              </a:spcBef>
            </a:pPr>
            <a:r>
              <a:rPr lang="es-MX" sz="7500" b="1" dirty="0">
                <a:solidFill>
                  <a:srgbClr val="1F2253"/>
                </a:solidFill>
                <a:latin typeface="Montserrat Classic"/>
              </a:rPr>
              <a:t>¡Nosotros también somos padres!</a:t>
            </a:r>
          </a:p>
        </p:txBody>
      </p:sp>
      <p:sp>
        <p:nvSpPr>
          <p:cNvPr id="9" name="TextBox 9"/>
          <p:cNvSpPr txBox="1"/>
          <p:nvPr/>
        </p:nvSpPr>
        <p:spPr>
          <a:xfrm>
            <a:off x="8992488" y="2125269"/>
            <a:ext cx="8928737" cy="7369261"/>
          </a:xfrm>
          <a:prstGeom prst="rect">
            <a:avLst/>
          </a:prstGeom>
        </p:spPr>
        <p:txBody>
          <a:bodyPr wrap="square" lIns="0" tIns="0" rIns="0" bIns="0" rtlCol="0" anchor="t">
            <a:spAutoFit/>
          </a:bodyPr>
          <a:lstStyle/>
          <a:p>
            <a:pPr marL="914400" indent="-457200">
              <a:buFont typeface="Arial"/>
              <a:buChar char="•"/>
            </a:pPr>
            <a:r>
              <a:rPr lang="es-MX" sz="3200" dirty="0">
                <a:solidFill>
                  <a:srgbClr val="000000"/>
                </a:solidFill>
                <a:latin typeface="Montserrat"/>
                <a:ea typeface="+mn-lt"/>
                <a:cs typeface="+mn-lt"/>
              </a:rPr>
              <a:t>No solo somos médicos, enfermeros y oficiales de salud pública. ¡También somos padres y abuelos! </a:t>
            </a:r>
            <a:endParaRPr lang="es-MX" sz="3200" dirty="0">
              <a:latin typeface="Montserrat"/>
              <a:cs typeface="Calibri"/>
            </a:endParaRPr>
          </a:p>
          <a:p>
            <a:pPr marL="457200" indent="-457200">
              <a:buFont typeface="Arial"/>
              <a:buChar char="•"/>
            </a:pPr>
            <a:endParaRPr lang="es-MX" sz="3200" dirty="0">
              <a:solidFill>
                <a:srgbClr val="000000"/>
              </a:solidFill>
              <a:latin typeface="Montserrat"/>
              <a:ea typeface="+mn-lt"/>
              <a:cs typeface="+mn-lt"/>
            </a:endParaRPr>
          </a:p>
          <a:p>
            <a:pPr marL="914400" lvl="1" indent="-457200">
              <a:buFont typeface="Arial"/>
              <a:buChar char="•"/>
            </a:pPr>
            <a:r>
              <a:rPr lang="es-MX" sz="3200" dirty="0">
                <a:solidFill>
                  <a:srgbClr val="000000"/>
                </a:solidFill>
                <a:latin typeface="Montserrat"/>
                <a:ea typeface="+mn-lt"/>
                <a:cs typeface="+mn-lt"/>
              </a:rPr>
              <a:t>Vacunamos a nuestros hijos y nietos, y nos protegemos a nosotros mismos y a nuestros seres queridos al vacunarnos.</a:t>
            </a:r>
            <a:endParaRPr lang="es-MX" sz="3200" dirty="0">
              <a:latin typeface="Montserrat"/>
              <a:ea typeface="+mn-lt"/>
              <a:cs typeface="+mn-lt"/>
            </a:endParaRPr>
          </a:p>
          <a:p>
            <a:pPr marL="914400" lvl="1" indent="-457200">
              <a:buFont typeface="Arial"/>
              <a:buChar char="•"/>
            </a:pPr>
            <a:endParaRPr lang="es-MX" sz="3200" dirty="0">
              <a:solidFill>
                <a:srgbClr val="000000"/>
              </a:solidFill>
              <a:latin typeface="Montserrat"/>
              <a:ea typeface="+mn-lt"/>
              <a:cs typeface="+mn-lt"/>
            </a:endParaRPr>
          </a:p>
          <a:p>
            <a:pPr marL="914400" lvl="1" indent="-457200">
              <a:buFont typeface="Arial"/>
              <a:buChar char="•"/>
            </a:pPr>
            <a:r>
              <a:rPr lang="es-MX" sz="3200" dirty="0">
                <a:solidFill>
                  <a:srgbClr val="000000"/>
                </a:solidFill>
                <a:latin typeface="Montserrat"/>
                <a:ea typeface="+mn-lt"/>
                <a:cs typeface="+mn-lt"/>
              </a:rPr>
              <a:t>Elegimos estas profesiones porque nos importa la salud de cada niño. Hemos observado que la vacunación es la mejor manera de proteger a todos los niños contra enfermedades que se pueden prevenir.</a:t>
            </a:r>
            <a:endParaRPr lang="es-MX" sz="3200" dirty="0">
              <a:latin typeface="Montserrat"/>
            </a:endParaRPr>
          </a:p>
          <a:p>
            <a:pPr marL="311785" lvl="1">
              <a:lnSpc>
                <a:spcPts val="4044"/>
              </a:lnSpc>
            </a:pPr>
            <a:endParaRPr lang="en-US" sz="2850">
              <a:solidFill>
                <a:srgbClr val="000000"/>
              </a:solidFill>
              <a:latin typeface="Montserrat"/>
            </a:endParaRPr>
          </a:p>
        </p:txBody>
      </p:sp>
      <p:pic>
        <p:nvPicPr>
          <p:cNvPr id="11" name="Picture 11">
            <a:extLst>
              <a:ext uri="{FF2B5EF4-FFF2-40B4-BE49-F238E27FC236}">
                <a16:creationId xmlns:a16="http://schemas.microsoft.com/office/drawing/2014/main" id="{9A8DB4C2-0BAF-3BCE-F2C5-CF45CF4F7B9F}"/>
              </a:ext>
            </a:extLst>
          </p:cNvPr>
          <p:cNvPicPr>
            <a:picLocks noChangeAspect="1"/>
          </p:cNvPicPr>
          <p:nvPr/>
        </p:nvPicPr>
        <p:blipFill>
          <a:blip r:embed="rId3"/>
          <a:stretch>
            <a:fillRect/>
          </a:stretch>
        </p:blipFill>
        <p:spPr>
          <a:xfrm>
            <a:off x="720969" y="2857737"/>
            <a:ext cx="8052134" cy="53940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6192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125" y="2342125"/>
            <a:ext cx="2802149" cy="857762"/>
            <a:chOff x="0" y="0"/>
            <a:chExt cx="947888" cy="290156"/>
          </a:xfrm>
        </p:grpSpPr>
        <p:sp>
          <p:nvSpPr>
            <p:cNvPr id="3" name="Freeform 3"/>
            <p:cNvSpPr/>
            <p:nvPr/>
          </p:nvSpPr>
          <p:spPr>
            <a:xfrm>
              <a:off x="0" y="0"/>
              <a:ext cx="947887" cy="290156"/>
            </a:xfrm>
            <a:custGeom>
              <a:avLst/>
              <a:gdLst/>
              <a:ahLst/>
              <a:cxnLst/>
              <a:rect l="l" t="t" r="r" b="b"/>
              <a:pathLst>
                <a:path w="947887" h="290156">
                  <a:moveTo>
                    <a:pt x="0" y="0"/>
                  </a:moveTo>
                  <a:lnTo>
                    <a:pt x="947887" y="0"/>
                  </a:lnTo>
                  <a:lnTo>
                    <a:pt x="947887" y="290156"/>
                  </a:lnTo>
                  <a:lnTo>
                    <a:pt x="0" y="290156"/>
                  </a:lnTo>
                  <a:close/>
                </a:path>
              </a:pathLst>
            </a:custGeom>
            <a:solidFill>
              <a:srgbClr val="315FB6"/>
            </a:solidFill>
          </p:spPr>
          <p:txBody>
            <a:bodyPr/>
            <a:lstStyle/>
            <a:p>
              <a:endParaRPr lang="en-US"/>
            </a:p>
          </p:txBody>
        </p:sp>
      </p:grpSp>
      <p:sp>
        <p:nvSpPr>
          <p:cNvPr id="4" name="TextBox 4"/>
          <p:cNvSpPr txBox="1"/>
          <p:nvPr/>
        </p:nvSpPr>
        <p:spPr>
          <a:xfrm>
            <a:off x="996462" y="558358"/>
            <a:ext cx="16078186" cy="1110842"/>
          </a:xfrm>
          <a:prstGeom prst="rect">
            <a:avLst/>
          </a:prstGeom>
        </p:spPr>
        <p:txBody>
          <a:bodyPr wrap="square" lIns="0" tIns="0" rIns="0" bIns="0" rtlCol="0" anchor="t">
            <a:spAutoFit/>
          </a:bodyPr>
          <a:lstStyle/>
          <a:p>
            <a:pPr>
              <a:lnSpc>
                <a:spcPts val="9122"/>
              </a:lnSpc>
              <a:spcBef>
                <a:spcPct val="0"/>
              </a:spcBef>
            </a:pPr>
            <a:r>
              <a:rPr lang="es-MX" sz="6500" dirty="0">
                <a:solidFill>
                  <a:srgbClr val="1F2253"/>
                </a:solidFill>
                <a:latin typeface="Open Sans Bold"/>
              </a:rPr>
              <a:t>Respuestas a 2 preguntas comunes </a:t>
            </a:r>
            <a:endParaRPr lang="es-MX" sz="6500" dirty="0">
              <a:cs typeface="Calibri"/>
            </a:endParaRPr>
          </a:p>
        </p:txBody>
      </p:sp>
      <p:sp>
        <p:nvSpPr>
          <p:cNvPr id="5" name="TextBox 5"/>
          <p:cNvSpPr txBox="1"/>
          <p:nvPr/>
        </p:nvSpPr>
        <p:spPr>
          <a:xfrm>
            <a:off x="1101269" y="2313550"/>
            <a:ext cx="2520434" cy="668837"/>
          </a:xfrm>
          <a:prstGeom prst="rect">
            <a:avLst/>
          </a:prstGeom>
        </p:spPr>
        <p:txBody>
          <a:bodyPr lIns="0" tIns="0" rIns="0" bIns="0" rtlCol="0" anchor="t">
            <a:spAutoFit/>
          </a:bodyPr>
          <a:lstStyle/>
          <a:p>
            <a:pPr algn="ctr">
              <a:lnSpc>
                <a:spcPts val="5935"/>
              </a:lnSpc>
            </a:pPr>
            <a:r>
              <a:rPr lang="es-MX" sz="3200" dirty="0">
                <a:solidFill>
                  <a:srgbClr val="CCDEFF"/>
                </a:solidFill>
                <a:latin typeface="Montserrat"/>
              </a:rPr>
              <a:t>Pregunta</a:t>
            </a:r>
            <a:r>
              <a:rPr lang="en-US" sz="3200" dirty="0">
                <a:solidFill>
                  <a:srgbClr val="CCDEFF"/>
                </a:solidFill>
                <a:latin typeface="Montserrat"/>
              </a:rPr>
              <a:t> 1:</a:t>
            </a:r>
          </a:p>
        </p:txBody>
      </p:sp>
      <p:grpSp>
        <p:nvGrpSpPr>
          <p:cNvPr id="6" name="Group 6"/>
          <p:cNvGrpSpPr/>
          <p:nvPr/>
        </p:nvGrpSpPr>
        <p:grpSpPr>
          <a:xfrm>
            <a:off x="1000125" y="6197385"/>
            <a:ext cx="2802149" cy="857762"/>
            <a:chOff x="0" y="0"/>
            <a:chExt cx="947888" cy="290156"/>
          </a:xfrm>
        </p:grpSpPr>
        <p:sp>
          <p:nvSpPr>
            <p:cNvPr id="7" name="Freeform 7"/>
            <p:cNvSpPr/>
            <p:nvPr/>
          </p:nvSpPr>
          <p:spPr>
            <a:xfrm>
              <a:off x="0" y="0"/>
              <a:ext cx="947887" cy="290156"/>
            </a:xfrm>
            <a:custGeom>
              <a:avLst/>
              <a:gdLst/>
              <a:ahLst/>
              <a:cxnLst/>
              <a:rect l="l" t="t" r="r" b="b"/>
              <a:pathLst>
                <a:path w="947887" h="290156">
                  <a:moveTo>
                    <a:pt x="0" y="0"/>
                  </a:moveTo>
                  <a:lnTo>
                    <a:pt x="947887" y="0"/>
                  </a:lnTo>
                  <a:lnTo>
                    <a:pt x="947887" y="290156"/>
                  </a:lnTo>
                  <a:lnTo>
                    <a:pt x="0" y="290156"/>
                  </a:lnTo>
                  <a:close/>
                </a:path>
              </a:pathLst>
            </a:custGeom>
            <a:solidFill>
              <a:srgbClr val="315FB6"/>
            </a:solidFill>
          </p:spPr>
          <p:txBody>
            <a:bodyPr/>
            <a:lstStyle/>
            <a:p>
              <a:endParaRPr lang="en-US"/>
            </a:p>
          </p:txBody>
        </p:sp>
      </p:grpSp>
      <p:sp>
        <p:nvSpPr>
          <p:cNvPr id="8" name="TextBox 8"/>
          <p:cNvSpPr txBox="1"/>
          <p:nvPr/>
        </p:nvSpPr>
        <p:spPr>
          <a:xfrm>
            <a:off x="1063532" y="6221440"/>
            <a:ext cx="2694384" cy="681533"/>
          </a:xfrm>
          <a:prstGeom prst="rect">
            <a:avLst/>
          </a:prstGeom>
        </p:spPr>
        <p:txBody>
          <a:bodyPr lIns="0" tIns="0" rIns="0" bIns="0" rtlCol="0" anchor="t">
            <a:spAutoFit/>
          </a:bodyPr>
          <a:lstStyle/>
          <a:p>
            <a:pPr algn="ctr">
              <a:lnSpc>
                <a:spcPts val="5930"/>
              </a:lnSpc>
            </a:pPr>
            <a:r>
              <a:rPr lang="es-MX" sz="3200" dirty="0">
                <a:solidFill>
                  <a:srgbClr val="CCDEFF"/>
                </a:solidFill>
                <a:latin typeface="Montserrat"/>
              </a:rPr>
              <a:t>Pregunta 2:</a:t>
            </a:r>
          </a:p>
        </p:txBody>
      </p:sp>
      <p:sp>
        <p:nvSpPr>
          <p:cNvPr id="9" name="TextBox 9"/>
          <p:cNvSpPr txBox="1"/>
          <p:nvPr/>
        </p:nvSpPr>
        <p:spPr>
          <a:xfrm>
            <a:off x="4124009" y="6227676"/>
            <a:ext cx="13943835" cy="671979"/>
          </a:xfrm>
          <a:prstGeom prst="rect">
            <a:avLst/>
          </a:prstGeom>
        </p:spPr>
        <p:txBody>
          <a:bodyPr wrap="square" lIns="0" tIns="0" rIns="0" bIns="0" rtlCol="0" anchor="t">
            <a:spAutoFit/>
          </a:bodyPr>
          <a:lstStyle/>
          <a:p>
            <a:pPr>
              <a:lnSpc>
                <a:spcPts val="5935"/>
              </a:lnSpc>
            </a:pPr>
            <a:r>
              <a:rPr lang="es-MX" sz="4200" dirty="0">
                <a:solidFill>
                  <a:srgbClr val="1F2253"/>
                </a:solidFill>
                <a:latin typeface="Montserrat Classic"/>
              </a:rPr>
              <a:t>¿Se utilizan células fetales para fabricar vacunas?</a:t>
            </a:r>
          </a:p>
        </p:txBody>
      </p:sp>
      <p:sp>
        <p:nvSpPr>
          <p:cNvPr id="10" name="TextBox 10"/>
          <p:cNvSpPr txBox="1"/>
          <p:nvPr/>
        </p:nvSpPr>
        <p:spPr>
          <a:xfrm>
            <a:off x="4131657" y="2348719"/>
            <a:ext cx="10820169" cy="671979"/>
          </a:xfrm>
          <a:prstGeom prst="rect">
            <a:avLst/>
          </a:prstGeom>
        </p:spPr>
        <p:txBody>
          <a:bodyPr wrap="square" lIns="0" tIns="0" rIns="0" bIns="0" rtlCol="0" anchor="t">
            <a:spAutoFit/>
          </a:bodyPr>
          <a:lstStyle/>
          <a:p>
            <a:pPr>
              <a:lnSpc>
                <a:spcPts val="5935"/>
              </a:lnSpc>
            </a:pPr>
            <a:r>
              <a:rPr lang="es-MX" sz="4200" dirty="0">
                <a:solidFill>
                  <a:srgbClr val="1F2253"/>
                </a:solidFill>
                <a:latin typeface="Montserrat Classic"/>
              </a:rPr>
              <a:t>¿Es seguro el aluminio en las vacunas?</a:t>
            </a:r>
            <a:endParaRPr lang="es-MX" sz="4200">
              <a:latin typeface="Montserrat Classic"/>
              <a:cs typeface="Calibri"/>
            </a:endParaRPr>
          </a:p>
        </p:txBody>
      </p:sp>
      <p:sp>
        <p:nvSpPr>
          <p:cNvPr id="11" name="TextBox 11"/>
          <p:cNvSpPr txBox="1"/>
          <p:nvPr/>
        </p:nvSpPr>
        <p:spPr>
          <a:xfrm>
            <a:off x="990614" y="7217290"/>
            <a:ext cx="10585938" cy="569387"/>
          </a:xfrm>
          <a:prstGeom prst="rect">
            <a:avLst/>
          </a:prstGeom>
        </p:spPr>
        <p:txBody>
          <a:bodyPr wrap="square" lIns="0" tIns="0" rIns="0" bIns="0" rtlCol="0" anchor="t">
            <a:spAutoFit/>
          </a:bodyPr>
          <a:lstStyle/>
          <a:p>
            <a:pPr>
              <a:lnSpc>
                <a:spcPts val="4760"/>
              </a:lnSpc>
              <a:spcBef>
                <a:spcPct val="0"/>
              </a:spcBef>
            </a:pPr>
            <a:r>
              <a:rPr lang="es-MX" sz="3400" dirty="0">
                <a:latin typeface="Montserrat"/>
                <a:ea typeface="+mn-lt"/>
                <a:cs typeface="+mn-lt"/>
              </a:rPr>
              <a:t>Las vacunas no contienen fetos abortados.</a:t>
            </a:r>
          </a:p>
        </p:txBody>
      </p:sp>
      <p:sp>
        <p:nvSpPr>
          <p:cNvPr id="12" name="TextBox 12"/>
          <p:cNvSpPr txBox="1"/>
          <p:nvPr/>
        </p:nvSpPr>
        <p:spPr>
          <a:xfrm>
            <a:off x="990614" y="7882001"/>
            <a:ext cx="13331490" cy="2215991"/>
          </a:xfrm>
          <a:prstGeom prst="rect">
            <a:avLst/>
          </a:prstGeom>
        </p:spPr>
        <p:txBody>
          <a:bodyPr wrap="square" lIns="0" tIns="0" rIns="0" bIns="0" rtlCol="0" anchor="t">
            <a:spAutoFit/>
          </a:bodyPr>
          <a:lstStyle/>
          <a:p>
            <a:pPr>
              <a:spcBef>
                <a:spcPct val="0"/>
              </a:spcBef>
            </a:pPr>
            <a:r>
              <a:rPr lang="es-MX" sz="2400" dirty="0">
                <a:latin typeface="Montserrat"/>
                <a:ea typeface="+mn-lt"/>
                <a:cs typeface="+mn-lt"/>
              </a:rPr>
              <a:t>En la década de 1960, los científicos utilizaban las células de los fetos para desarrollar líneas celulares para producir ciertos virus usados en las vacunas. Aunque estas líneas celulares todavía se usan en la actualidad, ninguna vacuna utiliza células directamente de fetos abortados. Los </a:t>
            </a:r>
            <a:r>
              <a:rPr lang="es-MX" sz="2400" dirty="0" err="1">
                <a:latin typeface="Montserrat"/>
                <a:ea typeface="+mn-lt"/>
                <a:cs typeface="+mn-lt"/>
              </a:rPr>
              <a:t>bioeticistas</a:t>
            </a:r>
            <a:r>
              <a:rPr lang="es-MX" sz="2400" dirty="0">
                <a:latin typeface="Montserrat"/>
                <a:ea typeface="+mn-lt"/>
                <a:cs typeface="+mn-lt"/>
              </a:rPr>
              <a:t> en el </a:t>
            </a:r>
            <a:r>
              <a:rPr lang="es-MX" sz="2400" dirty="0" err="1">
                <a:latin typeface="Montserrat"/>
                <a:ea typeface="+mn-lt"/>
                <a:cs typeface="+mn-lt"/>
              </a:rPr>
              <a:t>National</a:t>
            </a:r>
            <a:r>
              <a:rPr lang="es-MX" sz="2400" dirty="0">
                <a:latin typeface="Montserrat"/>
                <a:ea typeface="+mn-lt"/>
                <a:cs typeface="+mn-lt"/>
              </a:rPr>
              <a:t> </a:t>
            </a:r>
            <a:r>
              <a:rPr lang="es-MX" sz="2400" dirty="0" err="1">
                <a:latin typeface="Montserrat"/>
                <a:ea typeface="+mn-lt"/>
                <a:cs typeface="+mn-lt"/>
              </a:rPr>
              <a:t>Catholic</a:t>
            </a:r>
            <a:r>
              <a:rPr lang="es-MX" sz="2400" dirty="0">
                <a:latin typeface="Montserrat"/>
                <a:ea typeface="+mn-lt"/>
                <a:cs typeface="+mn-lt"/>
              </a:rPr>
              <a:t> </a:t>
            </a:r>
            <a:r>
              <a:rPr lang="es-MX" sz="2400" dirty="0" err="1">
                <a:latin typeface="Montserrat"/>
                <a:ea typeface="+mn-lt"/>
                <a:cs typeface="+mn-lt"/>
              </a:rPr>
              <a:t>Bioethics</a:t>
            </a:r>
            <a:r>
              <a:rPr lang="es-MX" sz="2400" dirty="0">
                <a:latin typeface="Montserrat"/>
                <a:ea typeface="+mn-lt"/>
                <a:cs typeface="+mn-lt"/>
              </a:rPr>
              <a:t> Center han tomado esto en consideración y llegaron a la conclusión de que se permite la vacunación porque </a:t>
            </a:r>
            <a:r>
              <a:rPr lang="es-MX" sz="2400" b="1" dirty="0">
                <a:latin typeface="Montserrat Classic"/>
                <a:ea typeface="+mn-lt"/>
                <a:cs typeface="+mn-lt"/>
              </a:rPr>
              <a:t>protege la vida y la salud de los niños y de quienes los rodean.</a:t>
            </a:r>
            <a:endParaRPr lang="es-MX" dirty="0">
              <a:latin typeface="Montserrat Classic"/>
            </a:endParaRPr>
          </a:p>
        </p:txBody>
      </p:sp>
      <p:sp>
        <p:nvSpPr>
          <p:cNvPr id="13" name="TextBox 13"/>
          <p:cNvSpPr txBox="1"/>
          <p:nvPr/>
        </p:nvSpPr>
        <p:spPr>
          <a:xfrm>
            <a:off x="982540" y="3337291"/>
            <a:ext cx="16215214" cy="1569660"/>
          </a:xfrm>
          <a:prstGeom prst="rect">
            <a:avLst/>
          </a:prstGeom>
        </p:spPr>
        <p:txBody>
          <a:bodyPr wrap="square" lIns="0" tIns="0" rIns="0" bIns="0" rtlCol="0" anchor="t">
            <a:spAutoFit/>
          </a:bodyPr>
          <a:lstStyle/>
          <a:p>
            <a:r>
              <a:rPr lang="es-MX" sz="3400" b="1" dirty="0">
                <a:solidFill>
                  <a:srgbClr val="000000"/>
                </a:solidFill>
                <a:latin typeface="Montserrat"/>
              </a:rPr>
              <a:t>Sí. </a:t>
            </a:r>
            <a:r>
              <a:rPr lang="es-MX" sz="3400" dirty="0">
                <a:solidFill>
                  <a:srgbClr val="000000"/>
                </a:solidFill>
                <a:latin typeface="Montserrat"/>
              </a:rPr>
              <a:t>El aluminio es el tercer elemento más común en la Tierra. El aluminio es un complemento. Se agrega a algunas vacunas para ayudar a producir una respuesta inmune más fuerte. </a:t>
            </a:r>
          </a:p>
        </p:txBody>
      </p:sp>
      <p:sp>
        <p:nvSpPr>
          <p:cNvPr id="14" name="TextBox 14"/>
          <p:cNvSpPr txBox="1"/>
          <p:nvPr/>
        </p:nvSpPr>
        <p:spPr>
          <a:xfrm>
            <a:off x="990614" y="5060681"/>
            <a:ext cx="16575357" cy="738664"/>
          </a:xfrm>
          <a:prstGeom prst="rect">
            <a:avLst/>
          </a:prstGeom>
        </p:spPr>
        <p:txBody>
          <a:bodyPr lIns="0" tIns="0" rIns="0" bIns="0" rtlCol="0" anchor="t">
            <a:spAutoFit/>
          </a:bodyPr>
          <a:lstStyle/>
          <a:p>
            <a:pPr>
              <a:spcBef>
                <a:spcPct val="0"/>
              </a:spcBef>
            </a:pPr>
            <a:r>
              <a:rPr lang="es-MX" sz="2400" dirty="0">
                <a:solidFill>
                  <a:srgbClr val="000000"/>
                </a:solidFill>
                <a:latin typeface="Montserrat"/>
              </a:rPr>
              <a:t>Durante los primeros 6 meses de vida, </a:t>
            </a:r>
            <a:r>
              <a:rPr lang="es-MX" sz="2400" b="1" dirty="0">
                <a:solidFill>
                  <a:srgbClr val="000000"/>
                </a:solidFill>
                <a:latin typeface="Montserrat Classic"/>
              </a:rPr>
              <a:t>un bebé que está siendo amamantado consumirá más aluminio por medio de su alimentación que a través de las vacunas recomendadas.</a:t>
            </a:r>
            <a:endParaRPr lang="en-US">
              <a:latin typeface="Montserrat Classic"/>
            </a:endParaRPr>
          </a:p>
        </p:txBody>
      </p:sp>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Tree>
    <p:extLst>
      <p:ext uri="{BB962C8B-B14F-4D97-AF65-F5344CB8AC3E}">
        <p14:creationId xmlns:p14="http://schemas.microsoft.com/office/powerpoint/2010/main" val="141874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81321" y="4444734"/>
            <a:ext cx="6353736" cy="4565916"/>
            <a:chOff x="0" y="0"/>
            <a:chExt cx="2128939" cy="1575044"/>
          </a:xfrm>
        </p:grpSpPr>
        <p:sp>
          <p:nvSpPr>
            <p:cNvPr id="3" name="Freeform 3"/>
            <p:cNvSpPr/>
            <p:nvPr/>
          </p:nvSpPr>
          <p:spPr>
            <a:xfrm>
              <a:off x="0" y="0"/>
              <a:ext cx="2128939" cy="1575044"/>
            </a:xfrm>
            <a:custGeom>
              <a:avLst/>
              <a:gdLst/>
              <a:ahLst/>
              <a:cxnLst/>
              <a:rect l="l" t="t" r="r" b="b"/>
              <a:pathLst>
                <a:path w="2128939" h="1575044">
                  <a:moveTo>
                    <a:pt x="0" y="0"/>
                  </a:moveTo>
                  <a:lnTo>
                    <a:pt x="2128939" y="0"/>
                  </a:lnTo>
                  <a:lnTo>
                    <a:pt x="2128939" y="1575044"/>
                  </a:lnTo>
                  <a:lnTo>
                    <a:pt x="0" y="1575044"/>
                  </a:lnTo>
                  <a:close/>
                </a:path>
              </a:pathLst>
            </a:custGeom>
            <a:solidFill>
              <a:srgbClr val="8DA8DB"/>
            </a:solidFill>
          </p:spPr>
          <p:txBody>
            <a:bodyPr/>
            <a:lstStyle/>
            <a:p>
              <a:endParaRPr lang="en-US"/>
            </a:p>
          </p:txBody>
        </p:sp>
      </p:grpSp>
      <p:pic>
        <p:nvPicPr>
          <p:cNvPr id="5"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296767" y="2094350"/>
            <a:ext cx="1867043" cy="1867043"/>
          </a:xfrm>
          <a:prstGeom prst="rect">
            <a:avLst/>
          </a:prstGeom>
        </p:spPr>
      </p:pic>
      <p:sp>
        <p:nvSpPr>
          <p:cNvPr id="7" name="TextBox 7"/>
          <p:cNvSpPr txBox="1"/>
          <p:nvPr/>
        </p:nvSpPr>
        <p:spPr>
          <a:xfrm>
            <a:off x="725637" y="519265"/>
            <a:ext cx="16958283" cy="1384995"/>
          </a:xfrm>
          <a:prstGeom prst="rect">
            <a:avLst/>
          </a:prstGeom>
        </p:spPr>
        <p:txBody>
          <a:bodyPr wrap="square" lIns="0" tIns="0" rIns="0" bIns="0" rtlCol="0" anchor="t">
            <a:spAutoFit/>
          </a:bodyPr>
          <a:lstStyle/>
          <a:p>
            <a:pPr>
              <a:spcBef>
                <a:spcPct val="0"/>
              </a:spcBef>
            </a:pPr>
            <a:r>
              <a:rPr lang="es-MX" sz="4500" b="1" dirty="0">
                <a:solidFill>
                  <a:srgbClr val="1F2253"/>
                </a:solidFill>
                <a:latin typeface="Open Sans Bold"/>
                <a:ea typeface="+mn-lt"/>
                <a:cs typeface="+mn-lt"/>
              </a:rPr>
              <a:t>Puntos clave sobre las políticas de vacunación actuales para los niños en Kansas</a:t>
            </a:r>
            <a:endParaRPr lang="es-MX" dirty="0"/>
          </a:p>
        </p:txBody>
      </p:sp>
      <p:sp>
        <p:nvSpPr>
          <p:cNvPr id="8" name="TextBox 8"/>
          <p:cNvSpPr txBox="1"/>
          <p:nvPr/>
        </p:nvSpPr>
        <p:spPr>
          <a:xfrm>
            <a:off x="730495" y="2193365"/>
            <a:ext cx="15813225" cy="1333891"/>
          </a:xfrm>
          <a:prstGeom prst="rect">
            <a:avLst/>
          </a:prstGeom>
        </p:spPr>
        <p:txBody>
          <a:bodyPr lIns="0" tIns="0" rIns="0" bIns="0" rtlCol="0" anchor="t">
            <a:spAutoFit/>
          </a:bodyPr>
          <a:lstStyle/>
          <a:p>
            <a:pPr>
              <a:lnSpc>
                <a:spcPts val="5427"/>
              </a:lnSpc>
            </a:pPr>
            <a:r>
              <a:rPr lang="es-MX" sz="3850" dirty="0">
                <a:solidFill>
                  <a:srgbClr val="1F2253"/>
                </a:solidFill>
                <a:latin typeface="Montserrat Bold"/>
              </a:rPr>
              <a:t>Un niño con una excepción médica que le impide ser vacunado aún puede asistir a la escuela.</a:t>
            </a:r>
          </a:p>
        </p:txBody>
      </p:sp>
      <p:sp>
        <p:nvSpPr>
          <p:cNvPr id="9" name="TextBox 9"/>
          <p:cNvSpPr txBox="1"/>
          <p:nvPr/>
        </p:nvSpPr>
        <p:spPr>
          <a:xfrm>
            <a:off x="722205" y="3899092"/>
            <a:ext cx="10284836" cy="5645713"/>
          </a:xfrm>
          <a:prstGeom prst="rect">
            <a:avLst/>
          </a:prstGeom>
        </p:spPr>
        <p:txBody>
          <a:bodyPr lIns="0" tIns="0" rIns="0" bIns="0" rtlCol="0" anchor="t">
            <a:spAutoFit/>
          </a:bodyPr>
          <a:lstStyle/>
          <a:p>
            <a:pPr marL="914400" indent="-457200">
              <a:buFont typeface="Arial"/>
              <a:buChar char="•"/>
            </a:pPr>
            <a:r>
              <a:rPr lang="es-MX" sz="2800" dirty="0">
                <a:solidFill>
                  <a:srgbClr val="000000"/>
                </a:solidFill>
                <a:latin typeface="Montserrat"/>
                <a:ea typeface="+mn-lt"/>
                <a:cs typeface="+mn-lt"/>
              </a:rPr>
              <a:t>Los niños con una </a:t>
            </a:r>
            <a:r>
              <a:rPr lang="es-MX" sz="2800" b="1" dirty="0">
                <a:solidFill>
                  <a:srgbClr val="3CA95C"/>
                </a:solidFill>
                <a:latin typeface="Montserrat"/>
                <a:ea typeface="+mn-lt"/>
                <a:cs typeface="+mn-lt"/>
              </a:rPr>
              <a:t>razón médica </a:t>
            </a:r>
            <a:r>
              <a:rPr lang="es-MX" sz="2800" dirty="0">
                <a:solidFill>
                  <a:srgbClr val="000000"/>
                </a:solidFill>
                <a:latin typeface="Montserrat"/>
                <a:ea typeface="+mn-lt"/>
                <a:cs typeface="+mn-lt"/>
              </a:rPr>
              <a:t>que les prohíbe recibir una o más vacunas aún pueden asistir a la escuela al presentar un certificado firmado por un médico para confirmar que este sea el caso. </a:t>
            </a:r>
            <a:br>
              <a:rPr lang="es-MX" sz="2800" dirty="0">
                <a:latin typeface="Montserrat"/>
              </a:rPr>
            </a:br>
            <a:endParaRPr lang="es-MX" sz="2800">
              <a:latin typeface="Montserrat"/>
              <a:cs typeface="Calibri"/>
            </a:endParaRPr>
          </a:p>
          <a:p>
            <a:pPr marL="914400" lvl="1" indent="-457200">
              <a:buFont typeface="Arial"/>
              <a:buChar char="•"/>
            </a:pPr>
            <a:r>
              <a:rPr lang="es-MX" sz="2800" dirty="0">
                <a:solidFill>
                  <a:srgbClr val="000000"/>
                </a:solidFill>
                <a:latin typeface="Montserrat"/>
                <a:ea typeface="+mn-lt"/>
                <a:cs typeface="+mn-lt"/>
              </a:rPr>
              <a:t>Nota: Debido a que hay niños que, por razones médicas, no se pueden vacunar y son vulnerables a infectarse de enfermedades que se pueden prevenir por medio de una vacuna, es muy importante que </a:t>
            </a:r>
            <a:r>
              <a:rPr lang="es-MX" sz="2800" b="1" dirty="0">
                <a:solidFill>
                  <a:srgbClr val="000000"/>
                </a:solidFill>
                <a:latin typeface="Montserrat"/>
                <a:ea typeface="+mn-lt"/>
                <a:cs typeface="+mn-lt"/>
              </a:rPr>
              <a:t>todas las demás personas que pueden vacunarse lo hagan para ayudar a crear una inmunidad comunitaria.</a:t>
            </a:r>
            <a:endParaRPr lang="es-MX" sz="2800" b="1" dirty="0">
              <a:latin typeface="Montserrat"/>
              <a:ea typeface="+mn-lt"/>
              <a:cs typeface="+mn-lt"/>
            </a:endParaRPr>
          </a:p>
          <a:p>
            <a:pPr marL="311785" lvl="1">
              <a:lnSpc>
                <a:spcPts val="4044"/>
              </a:lnSpc>
            </a:pPr>
            <a:endParaRPr lang="en-US" sz="2850" b="1">
              <a:solidFill>
                <a:srgbClr val="000000"/>
              </a:solidFill>
              <a:latin typeface="Montserrat"/>
            </a:endParaRPr>
          </a:p>
        </p:txBody>
      </p:sp>
      <p:pic>
        <p:nvPicPr>
          <p:cNvPr id="10" name="Picture 10"/>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4395828">
            <a:off x="12466899" y="9280346"/>
            <a:ext cx="1018929" cy="1018929"/>
          </a:xfrm>
          <a:prstGeom prst="rect">
            <a:avLst/>
          </a:prstGeom>
        </p:spPr>
      </p:pic>
      <p:pic>
        <p:nvPicPr>
          <p:cNvPr id="12" name="Picture 12">
            <a:extLst>
              <a:ext uri="{FF2B5EF4-FFF2-40B4-BE49-F238E27FC236}">
                <a16:creationId xmlns:a16="http://schemas.microsoft.com/office/drawing/2014/main" id="{73821971-D895-DEF8-DF3F-FB2877929A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649" r="713" b="34649"/>
          <a:stretch/>
        </p:blipFill>
        <p:spPr>
          <a:xfrm>
            <a:off x="11848097" y="4677276"/>
            <a:ext cx="6002236" cy="4211054"/>
          </a:xfrm>
          <a:prstGeom prst="rect">
            <a:avLst/>
          </a:prstGeom>
        </p:spPr>
      </p:pic>
    </p:spTree>
    <p:extLst>
      <p:ext uri="{BB962C8B-B14F-4D97-AF65-F5344CB8AC3E}">
        <p14:creationId xmlns:p14="http://schemas.microsoft.com/office/powerpoint/2010/main" val="1829243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437294" y="-161856"/>
            <a:ext cx="4850706" cy="10287000"/>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757508" y="8876453"/>
            <a:ext cx="3172408" cy="959653"/>
          </a:xfrm>
          <a:prstGeom prst="rect">
            <a:avLst/>
          </a:prstGeom>
        </p:spPr>
      </p:pic>
      <p:sp>
        <p:nvSpPr>
          <p:cNvPr id="7" name="TextBox 7"/>
          <p:cNvSpPr txBox="1"/>
          <p:nvPr/>
        </p:nvSpPr>
        <p:spPr>
          <a:xfrm>
            <a:off x="537977" y="5789122"/>
            <a:ext cx="12395589" cy="1969770"/>
          </a:xfrm>
          <a:prstGeom prst="rect">
            <a:avLst/>
          </a:prstGeom>
        </p:spPr>
        <p:txBody>
          <a:bodyPr lIns="0" tIns="0" rIns="0" bIns="0" rtlCol="0" anchor="t">
            <a:spAutoFit/>
          </a:bodyPr>
          <a:lstStyle/>
          <a:p>
            <a:pPr>
              <a:spcBef>
                <a:spcPct val="0"/>
              </a:spcBef>
            </a:pPr>
            <a:r>
              <a:rPr lang="es-MX" sz="3200" b="1" dirty="0">
                <a:solidFill>
                  <a:srgbClr val="1F2253"/>
                </a:solidFill>
                <a:latin typeface="Montserrat Classic"/>
                <a:ea typeface="+mn-lt"/>
                <a:cs typeface="+mn-lt"/>
              </a:rPr>
              <a:t>Las regulaciones del estado reconocen que, si demasiadas personas no se vacunan, la transmisión de virus o bacterias peligrosas podría aumentar drásticamente, amenazando al público con brotes de enfermedades.</a:t>
            </a:r>
            <a:endParaRPr lang="en-US"/>
          </a:p>
        </p:txBody>
      </p:sp>
      <p:sp>
        <p:nvSpPr>
          <p:cNvPr id="8" name="TextBox 8"/>
          <p:cNvSpPr txBox="1"/>
          <p:nvPr/>
        </p:nvSpPr>
        <p:spPr>
          <a:xfrm>
            <a:off x="490951" y="2324620"/>
            <a:ext cx="12341287" cy="2192908"/>
          </a:xfrm>
          <a:prstGeom prst="rect">
            <a:avLst/>
          </a:prstGeom>
        </p:spPr>
        <p:txBody>
          <a:bodyPr lIns="0" tIns="0" rIns="0" bIns="0" rtlCol="0" anchor="t">
            <a:spAutoFit/>
          </a:bodyPr>
          <a:lstStyle/>
          <a:p>
            <a:pPr marL="457200" indent="-457200">
              <a:buFont typeface="Arial"/>
              <a:buChar char="•"/>
            </a:pPr>
            <a:r>
              <a:rPr lang="es-MX" sz="2800" dirty="0">
                <a:solidFill>
                  <a:srgbClr val="1F2253"/>
                </a:solidFill>
                <a:latin typeface="Montserrat"/>
                <a:ea typeface="+mn-lt"/>
                <a:cs typeface="+mn-lt"/>
              </a:rPr>
              <a:t>La evidencia muestra que, si es sencillo obtener excepciones no médicas, estas excepciones aumentan y la cobertura de vacunación disminuye. </a:t>
            </a:r>
            <a:endParaRPr lang="es-MX" sz="2800">
              <a:solidFill>
                <a:srgbClr val="1F2253"/>
              </a:solidFill>
              <a:latin typeface="Montserrat"/>
            </a:endParaRPr>
          </a:p>
          <a:p>
            <a:pPr marL="457200" indent="-457200">
              <a:buFont typeface="Arial"/>
              <a:buChar char="•"/>
            </a:pPr>
            <a:r>
              <a:rPr lang="es-MX" sz="2800" dirty="0">
                <a:solidFill>
                  <a:srgbClr val="1F2253"/>
                </a:solidFill>
                <a:latin typeface="Montserrat"/>
                <a:ea typeface="+mn-lt"/>
                <a:cs typeface="+mn-lt"/>
              </a:rPr>
              <a:t>En cambio, esto aumenta el riesgo de que haya brotes de enfermedades que se pueden prevenir con vacunas.</a:t>
            </a:r>
          </a:p>
        </p:txBody>
      </p:sp>
      <p:sp>
        <p:nvSpPr>
          <p:cNvPr id="9" name="TextBox 9"/>
          <p:cNvSpPr txBox="1"/>
          <p:nvPr/>
        </p:nvSpPr>
        <p:spPr>
          <a:xfrm>
            <a:off x="485223" y="436344"/>
            <a:ext cx="19226544" cy="1667123"/>
          </a:xfrm>
          <a:prstGeom prst="rect">
            <a:avLst/>
          </a:prstGeom>
        </p:spPr>
        <p:txBody>
          <a:bodyPr lIns="0" tIns="0" rIns="0" bIns="0" rtlCol="0" anchor="t">
            <a:spAutoFit/>
          </a:bodyPr>
          <a:lstStyle/>
          <a:p>
            <a:pPr>
              <a:lnSpc>
                <a:spcPts val="6468"/>
              </a:lnSpc>
            </a:pPr>
            <a:r>
              <a:rPr lang="es-MX" sz="6000" b="1" dirty="0">
                <a:solidFill>
                  <a:srgbClr val="1F2253"/>
                </a:solidFill>
                <a:latin typeface="Montserrat Bold"/>
              </a:rPr>
              <a:t>La evidencia respalda </a:t>
            </a:r>
            <a:endParaRPr lang="es-MX" dirty="0">
              <a:cs typeface="Calibri"/>
            </a:endParaRPr>
          </a:p>
          <a:p>
            <a:pPr>
              <a:lnSpc>
                <a:spcPts val="6468"/>
              </a:lnSpc>
            </a:pPr>
            <a:r>
              <a:rPr lang="es-MX" sz="6000" b="1" dirty="0">
                <a:solidFill>
                  <a:srgbClr val="1F2253"/>
                </a:solidFill>
                <a:latin typeface="Montserrat Bold"/>
              </a:rPr>
              <a:t>las regulaciones escolares.</a:t>
            </a:r>
            <a:endParaRPr lang="es-MX" dirty="0"/>
          </a:p>
        </p:txBody>
      </p:sp>
      <p:sp>
        <p:nvSpPr>
          <p:cNvPr id="10" name="TextBox 10"/>
          <p:cNvSpPr txBox="1"/>
          <p:nvPr/>
        </p:nvSpPr>
        <p:spPr>
          <a:xfrm>
            <a:off x="536337" y="4596128"/>
            <a:ext cx="12777870" cy="963982"/>
          </a:xfrm>
          <a:prstGeom prst="rect">
            <a:avLst/>
          </a:prstGeom>
        </p:spPr>
        <p:txBody>
          <a:bodyPr wrap="square" lIns="0" tIns="0" rIns="0" bIns="0" rtlCol="0" anchor="t">
            <a:spAutoFit/>
          </a:bodyPr>
          <a:lstStyle/>
          <a:p>
            <a:pPr>
              <a:lnSpc>
                <a:spcPts val="3929"/>
              </a:lnSpc>
            </a:pPr>
            <a:r>
              <a:rPr lang="es-MX" sz="2800" dirty="0">
                <a:solidFill>
                  <a:srgbClr val="1F2253"/>
                </a:solidFill>
                <a:latin typeface="Montserrat"/>
                <a:ea typeface="+mn-lt"/>
                <a:cs typeface="+mn-lt"/>
              </a:rPr>
              <a:t>¡Mantengamos nuestras políticas de vacunación para los niños con el objetivo de que las escuelas y toda la comunidad sean lugares seguros!</a:t>
            </a:r>
          </a:p>
        </p:txBody>
      </p:sp>
      <p:sp>
        <p:nvSpPr>
          <p:cNvPr id="15" name="TextBox 15"/>
          <p:cNvSpPr txBox="1"/>
          <p:nvPr/>
        </p:nvSpPr>
        <p:spPr>
          <a:xfrm>
            <a:off x="543118" y="7820678"/>
            <a:ext cx="7333739" cy="333425"/>
          </a:xfrm>
          <a:prstGeom prst="rect">
            <a:avLst/>
          </a:prstGeom>
        </p:spPr>
        <p:txBody>
          <a:bodyPr wrap="square" lIns="0" tIns="0" rIns="0" bIns="0" rtlCol="0" anchor="t">
            <a:spAutoFit/>
          </a:bodyPr>
          <a:lstStyle/>
          <a:p>
            <a:pPr>
              <a:lnSpc>
                <a:spcPts val="2833"/>
              </a:lnSpc>
              <a:spcBef>
                <a:spcPct val="0"/>
              </a:spcBef>
            </a:pPr>
            <a:r>
              <a:rPr lang="en-US" sz="2000" dirty="0">
                <a:solidFill>
                  <a:srgbClr val="1F2253"/>
                </a:solidFill>
                <a:latin typeface="Montserrat"/>
              </a:rPr>
              <a:t>Fuente: nejm.org/</a:t>
            </a:r>
            <a:r>
              <a:rPr lang="en-US" sz="2000" dirty="0" err="1">
                <a:solidFill>
                  <a:srgbClr val="1F2253"/>
                </a:solidFill>
                <a:latin typeface="Montserrat"/>
              </a:rPr>
              <a:t>doi</a:t>
            </a:r>
            <a:r>
              <a:rPr lang="en-US" sz="2000" dirty="0">
                <a:solidFill>
                  <a:srgbClr val="1F2253"/>
                </a:solidFill>
                <a:latin typeface="Montserrat"/>
              </a:rPr>
              <a:t>/full/10.1056/NEJMc1209037</a:t>
            </a:r>
            <a:endParaRPr lang="en-US" dirty="0"/>
          </a:p>
        </p:txBody>
      </p:sp>
      <p:grpSp>
        <p:nvGrpSpPr>
          <p:cNvPr id="16" name="Group 15">
            <a:extLst>
              <a:ext uri="{FF2B5EF4-FFF2-40B4-BE49-F238E27FC236}">
                <a16:creationId xmlns:a16="http://schemas.microsoft.com/office/drawing/2014/main" id="{F291130D-D5C1-F4B4-2F71-5A8584E1A8D2}"/>
              </a:ext>
            </a:extLst>
          </p:cNvPr>
          <p:cNvGrpSpPr/>
          <p:nvPr/>
        </p:nvGrpSpPr>
        <p:grpSpPr>
          <a:xfrm>
            <a:off x="0" y="8432714"/>
            <a:ext cx="7725893" cy="1692430"/>
            <a:chOff x="0" y="8432714"/>
            <a:chExt cx="2688930" cy="589035"/>
          </a:xfrm>
        </p:grpSpPr>
        <p:sp>
          <p:nvSpPr>
            <p:cNvPr id="17" name="Freeform 5">
              <a:extLst>
                <a:ext uri="{FF2B5EF4-FFF2-40B4-BE49-F238E27FC236}">
                  <a16:creationId xmlns:a16="http://schemas.microsoft.com/office/drawing/2014/main" id="{9CED644E-7E12-B28C-A54B-372E95C4D9E0}"/>
                </a:ext>
              </a:extLst>
            </p:cNvPr>
            <p:cNvSpPr/>
            <p:nvPr/>
          </p:nvSpPr>
          <p:spPr>
            <a:xfrm>
              <a:off x="0" y="8432714"/>
              <a:ext cx="2688930" cy="589035"/>
            </a:xfrm>
            <a:custGeom>
              <a:avLst/>
              <a:gdLst/>
              <a:ahLst/>
              <a:cxnLst/>
              <a:rect l="l" t="t" r="r" b="b"/>
              <a:pathLst>
                <a:path w="2688930" h="589035">
                  <a:moveTo>
                    <a:pt x="0" y="0"/>
                  </a:moveTo>
                  <a:lnTo>
                    <a:pt x="2688930" y="0"/>
                  </a:lnTo>
                  <a:lnTo>
                    <a:pt x="2688930" y="589035"/>
                  </a:lnTo>
                  <a:lnTo>
                    <a:pt x="0" y="589035"/>
                  </a:lnTo>
                  <a:close/>
                </a:path>
              </a:pathLst>
            </a:custGeom>
            <a:solidFill>
              <a:srgbClr val="FFD865"/>
            </a:solidFill>
          </p:spPr>
          <p:txBody>
            <a:bodyPr/>
            <a:lstStyle/>
            <a:p>
              <a:endParaRPr lang="en-US"/>
            </a:p>
          </p:txBody>
        </p:sp>
      </p:grpSp>
      <p:sp>
        <p:nvSpPr>
          <p:cNvPr id="18" name="TextBox 17">
            <a:extLst>
              <a:ext uri="{FF2B5EF4-FFF2-40B4-BE49-F238E27FC236}">
                <a16:creationId xmlns:a16="http://schemas.microsoft.com/office/drawing/2014/main" id="{ACB3E537-B531-309E-25EF-17A5EB3941BF}"/>
              </a:ext>
            </a:extLst>
          </p:cNvPr>
          <p:cNvSpPr txBox="1"/>
          <p:nvPr/>
        </p:nvSpPr>
        <p:spPr>
          <a:xfrm>
            <a:off x="1000822" y="8515458"/>
            <a:ext cx="572615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500" b="1" dirty="0">
                <a:solidFill>
                  <a:srgbClr val="1F2253"/>
                </a:solidFill>
                <a:latin typeface="Montserrat Classic"/>
                <a:ea typeface="Open Sans Bold"/>
                <a:cs typeface="Open Sans Bold"/>
              </a:rPr>
              <a:t>85% de los votantes de Kansas</a:t>
            </a:r>
            <a:endParaRPr lang="en-US" sz="2500" b="1">
              <a:solidFill>
                <a:srgbClr val="1F2253"/>
              </a:solidFill>
              <a:latin typeface="Montserrat Classic"/>
              <a:ea typeface="Open Sans Bold"/>
              <a:cs typeface="Open Sans Bold"/>
            </a:endParaRPr>
          </a:p>
        </p:txBody>
      </p:sp>
      <p:pic>
        <p:nvPicPr>
          <p:cNvPr id="19" name="Graphic 18">
            <a:extLst>
              <a:ext uri="{FF2B5EF4-FFF2-40B4-BE49-F238E27FC236}">
                <a16:creationId xmlns:a16="http://schemas.microsoft.com/office/drawing/2014/main" id="{5F42801E-666D-01C8-864D-1DE312743A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37092" y="8480593"/>
            <a:ext cx="799183" cy="1337545"/>
          </a:xfrm>
          <a:prstGeom prst="rect">
            <a:avLst/>
          </a:prstGeom>
        </p:spPr>
      </p:pic>
      <p:sp>
        <p:nvSpPr>
          <p:cNvPr id="20" name="TextBox 19">
            <a:extLst>
              <a:ext uri="{FF2B5EF4-FFF2-40B4-BE49-F238E27FC236}">
                <a16:creationId xmlns:a16="http://schemas.microsoft.com/office/drawing/2014/main" id="{FEAF9CE7-269D-F8F8-9AEC-B4DB3F7CECF1}"/>
              </a:ext>
            </a:extLst>
          </p:cNvPr>
          <p:cNvSpPr txBox="1"/>
          <p:nvPr/>
        </p:nvSpPr>
        <p:spPr>
          <a:xfrm>
            <a:off x="1001037" y="8875512"/>
            <a:ext cx="64938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dirty="0">
                <a:solidFill>
                  <a:srgbClr val="1F2253"/>
                </a:solidFill>
                <a:latin typeface="Montserrat"/>
                <a:ea typeface="Roboto"/>
                <a:cs typeface="Roboto"/>
              </a:rPr>
              <a:t>cree que el Departamento de Salud y Medio Ambiente de Kansas (KDHE) es la entidad apropiada para establecer una política de vacunas para el bienestar de los niños en Kansas.</a:t>
            </a:r>
            <a:endParaRPr lang="es-MX" dirty="0">
              <a:solidFill>
                <a:srgbClr val="1F2253"/>
              </a:solidFill>
              <a:latin typeface="Montserrat"/>
            </a:endParaRPr>
          </a:p>
        </p:txBody>
      </p:sp>
      <p:sp>
        <p:nvSpPr>
          <p:cNvPr id="21" name="TextBox 20">
            <a:extLst>
              <a:ext uri="{FF2B5EF4-FFF2-40B4-BE49-F238E27FC236}">
                <a16:creationId xmlns:a16="http://schemas.microsoft.com/office/drawing/2014/main" id="{D9E14845-4B30-927D-212A-37C2E15C0F69}"/>
              </a:ext>
            </a:extLst>
          </p:cNvPr>
          <p:cNvSpPr txBox="1"/>
          <p:nvPr/>
        </p:nvSpPr>
        <p:spPr>
          <a:xfrm>
            <a:off x="7716645" y="9363594"/>
            <a:ext cx="58237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solidFill>
                  <a:srgbClr val="1F2253"/>
                </a:solidFill>
                <a:latin typeface="Montserrat"/>
              </a:rPr>
              <a:t>Estadísticas de la Encuesta Estatal de Vacunación de </a:t>
            </a:r>
            <a:r>
              <a:rPr lang="es-ES" dirty="0" err="1">
                <a:solidFill>
                  <a:srgbClr val="1F2253"/>
                </a:solidFill>
                <a:latin typeface="Montserrat"/>
              </a:rPr>
              <a:t>Nurture</a:t>
            </a:r>
            <a:r>
              <a:rPr lang="es-ES" dirty="0">
                <a:solidFill>
                  <a:srgbClr val="1F2253"/>
                </a:solidFill>
                <a:latin typeface="Montserrat"/>
              </a:rPr>
              <a:t> KC </a:t>
            </a:r>
            <a:r>
              <a:rPr lang="en-US" sz="1650" dirty="0">
                <a:solidFill>
                  <a:srgbClr val="1F2253"/>
                </a:solidFill>
                <a:latin typeface="Montserrat"/>
                <a:ea typeface="+mn-lt"/>
                <a:cs typeface="+mn-lt"/>
              </a:rPr>
              <a:t>bit.ly/353gLpw</a:t>
            </a:r>
            <a:endParaRPr lang="es-ES" sz="1650">
              <a:solidFill>
                <a:srgbClr val="1F2253"/>
              </a:solidFill>
              <a:latin typeface="Montserrat"/>
              <a:ea typeface="+mn-lt"/>
              <a:cs typeface="+mn-lt"/>
            </a:endParaRPr>
          </a:p>
          <a:p>
            <a:endParaRPr lang="es-ES" sz="1650" dirty="0">
              <a:solidFill>
                <a:srgbClr val="1F2253"/>
              </a:solidFill>
              <a:latin typeface="Glacial Indifference"/>
            </a:endParaRPr>
          </a:p>
        </p:txBody>
      </p:sp>
    </p:spTree>
    <p:extLst>
      <p:ext uri="{BB962C8B-B14F-4D97-AF65-F5344CB8AC3E}">
        <p14:creationId xmlns:p14="http://schemas.microsoft.com/office/powerpoint/2010/main" val="172045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8704" y="2576830"/>
            <a:ext cx="16679008" cy="5046638"/>
          </a:xfrm>
          <a:prstGeom prst="rect">
            <a:avLst/>
          </a:prstGeom>
        </p:spPr>
        <p:txBody>
          <a:bodyPr wrap="square" lIns="0" tIns="0" rIns="0" bIns="0" rtlCol="0" anchor="t">
            <a:spAutoFit/>
          </a:bodyPr>
          <a:lstStyle/>
          <a:p>
            <a:pPr>
              <a:lnSpc>
                <a:spcPts val="4561"/>
              </a:lnSpc>
              <a:spcBef>
                <a:spcPct val="0"/>
              </a:spcBef>
            </a:pPr>
            <a:r>
              <a:rPr lang="es-MX" sz="2800" dirty="0">
                <a:solidFill>
                  <a:srgbClr val="000000"/>
                </a:solidFill>
                <a:latin typeface="Montserrat"/>
                <a:ea typeface="+mn-lt"/>
                <a:cs typeface="+mn-lt"/>
              </a:rPr>
              <a:t>Todas nuestras organizaciones estatales apoyan firmemente los programas de vacunación que han sido validados por la ciencia. Esto incluye, por ejemplo:</a:t>
            </a:r>
          </a:p>
          <a:p>
            <a:pPr>
              <a:lnSpc>
                <a:spcPts val="2900"/>
              </a:lnSpc>
              <a:spcBef>
                <a:spcPct val="0"/>
              </a:spcBef>
            </a:pPr>
            <a:endParaRPr lang="en-US" sz="2000">
              <a:solidFill>
                <a:srgbClr val="1F2253"/>
              </a:solidFill>
              <a:latin typeface="Montserrat"/>
            </a:endParaRPr>
          </a:p>
          <a:p>
            <a:pPr marL="702945" lvl="1" indent="-351155">
              <a:lnSpc>
                <a:spcPts val="4561"/>
              </a:lnSpc>
              <a:buFont typeface="Arial"/>
              <a:buChar char="•"/>
            </a:pPr>
            <a:r>
              <a:rPr lang="en-US" sz="3250" dirty="0">
                <a:solidFill>
                  <a:srgbClr val="1F2253"/>
                </a:solidFill>
                <a:latin typeface="Montserrat"/>
              </a:rPr>
              <a:t>Kansas School Nurse Organization</a:t>
            </a:r>
          </a:p>
          <a:p>
            <a:pPr marL="702945" lvl="1" indent="-351155">
              <a:lnSpc>
                <a:spcPts val="4561"/>
              </a:lnSpc>
              <a:buFont typeface="Arial"/>
              <a:buChar char="•"/>
            </a:pPr>
            <a:r>
              <a:rPr lang="en-US" sz="3250" dirty="0">
                <a:solidFill>
                  <a:srgbClr val="1F2253"/>
                </a:solidFill>
                <a:latin typeface="Montserrat"/>
              </a:rPr>
              <a:t>Kansas Medical Society</a:t>
            </a:r>
          </a:p>
          <a:p>
            <a:pPr marL="702945" lvl="1" indent="-351155">
              <a:lnSpc>
                <a:spcPts val="4561"/>
              </a:lnSpc>
              <a:buFont typeface="Arial"/>
              <a:buChar char="•"/>
            </a:pPr>
            <a:r>
              <a:rPr lang="en-US" sz="3250" dirty="0">
                <a:solidFill>
                  <a:srgbClr val="1F2253"/>
                </a:solidFill>
                <a:latin typeface="Montserrat"/>
              </a:rPr>
              <a:t>Kansas Cancer Partnership</a:t>
            </a:r>
          </a:p>
          <a:p>
            <a:pPr marL="702945" lvl="1" indent="-351155">
              <a:lnSpc>
                <a:spcPts val="4561"/>
              </a:lnSpc>
              <a:buFont typeface="Arial"/>
              <a:buChar char="•"/>
            </a:pPr>
            <a:r>
              <a:rPr lang="en-US" sz="3250" dirty="0">
                <a:solidFill>
                  <a:srgbClr val="1F2253"/>
                </a:solidFill>
                <a:latin typeface="Montserrat"/>
              </a:rPr>
              <a:t>Kansas Chapter American Academy of Pediatrics</a:t>
            </a:r>
          </a:p>
          <a:p>
            <a:pPr marL="702945" lvl="1" indent="-351155">
              <a:lnSpc>
                <a:spcPts val="4561"/>
              </a:lnSpc>
              <a:buFont typeface="Arial"/>
              <a:buChar char="•"/>
            </a:pPr>
            <a:r>
              <a:rPr lang="en-US" sz="3250" dirty="0">
                <a:solidFill>
                  <a:srgbClr val="1F2253"/>
                </a:solidFill>
                <a:latin typeface="Montserrat"/>
              </a:rPr>
              <a:t>Kansas Academy of Family Physicians</a:t>
            </a:r>
          </a:p>
          <a:p>
            <a:pPr marL="702945" lvl="1" indent="-351155">
              <a:lnSpc>
                <a:spcPts val="4561"/>
              </a:lnSpc>
              <a:buFont typeface="Arial"/>
              <a:buChar char="•"/>
            </a:pPr>
            <a:r>
              <a:rPr lang="en-US" sz="3250" dirty="0">
                <a:solidFill>
                  <a:srgbClr val="1F2253"/>
                </a:solidFill>
                <a:latin typeface="Montserrat"/>
              </a:rPr>
              <a:t>Kansas Hospital Association</a:t>
            </a:r>
          </a:p>
        </p:txBody>
      </p:sp>
      <p:sp>
        <p:nvSpPr>
          <p:cNvPr id="12" name="Heart 11">
            <a:extLst>
              <a:ext uri="{FF2B5EF4-FFF2-40B4-BE49-F238E27FC236}">
                <a16:creationId xmlns:a16="http://schemas.microsoft.com/office/drawing/2014/main" id="{E1F3383A-4597-FC28-BF5E-5C426B1154E5}"/>
              </a:ext>
            </a:extLst>
          </p:cNvPr>
          <p:cNvSpPr/>
          <p:nvPr/>
        </p:nvSpPr>
        <p:spPr>
          <a:xfrm>
            <a:off x="12350695" y="3591386"/>
            <a:ext cx="5602110" cy="4854221"/>
          </a:xfrm>
          <a:prstGeom prst="heart">
            <a:avLst/>
          </a:prstGeom>
          <a:solidFill>
            <a:srgbClr val="FFD865"/>
          </a:solidFill>
          <a:ln w="57150">
            <a:solidFill>
              <a:srgbClr val="D19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a:srcRect/>
          <a:stretch>
            <a:fillRect/>
          </a:stretch>
        </p:blipFill>
        <p:spPr>
          <a:xfrm>
            <a:off x="506494" y="8811001"/>
            <a:ext cx="1857654" cy="955534"/>
          </a:xfrm>
          <a:prstGeom prst="rect">
            <a:avLst/>
          </a:prstGeom>
        </p:spPr>
      </p:pic>
      <p:pic>
        <p:nvPicPr>
          <p:cNvPr id="4" name="Picture 4"/>
          <p:cNvPicPr>
            <a:picLocks noChangeAspect="1"/>
          </p:cNvPicPr>
          <p:nvPr/>
        </p:nvPicPr>
        <p:blipFill>
          <a:blip r:embed="rId3"/>
          <a:srcRect/>
          <a:stretch>
            <a:fillRect/>
          </a:stretch>
        </p:blipFill>
        <p:spPr>
          <a:xfrm>
            <a:off x="2740914" y="8480103"/>
            <a:ext cx="1493313" cy="1498743"/>
          </a:xfrm>
          <a:prstGeom prst="rect">
            <a:avLst/>
          </a:prstGeom>
        </p:spPr>
      </p:pic>
      <p:pic>
        <p:nvPicPr>
          <p:cNvPr id="5" name="Picture 5"/>
          <p:cNvPicPr>
            <a:picLocks noChangeAspect="1"/>
          </p:cNvPicPr>
          <p:nvPr/>
        </p:nvPicPr>
        <p:blipFill>
          <a:blip r:embed="rId4"/>
          <a:srcRect/>
          <a:stretch>
            <a:fillRect/>
          </a:stretch>
        </p:blipFill>
        <p:spPr>
          <a:xfrm>
            <a:off x="4682298" y="8480103"/>
            <a:ext cx="1912372" cy="1484901"/>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77288" y="8834790"/>
            <a:ext cx="3001506" cy="907956"/>
          </a:xfrm>
          <a:prstGeom prst="rect">
            <a:avLst/>
          </a:prstGeom>
        </p:spPr>
      </p:pic>
      <p:pic>
        <p:nvPicPr>
          <p:cNvPr id="7" name="Picture 7"/>
          <p:cNvPicPr>
            <a:picLocks noChangeAspect="1"/>
          </p:cNvPicPr>
          <p:nvPr/>
        </p:nvPicPr>
        <p:blipFill>
          <a:blip r:embed="rId6"/>
          <a:srcRect/>
          <a:stretch>
            <a:fillRect/>
          </a:stretch>
        </p:blipFill>
        <p:spPr>
          <a:xfrm>
            <a:off x="10310240" y="8811001"/>
            <a:ext cx="2489194" cy="1008370"/>
          </a:xfrm>
          <a:prstGeom prst="rect">
            <a:avLst/>
          </a:prstGeom>
        </p:spPr>
      </p:pic>
      <p:pic>
        <p:nvPicPr>
          <p:cNvPr id="8"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022942" y="8710939"/>
            <a:ext cx="2813141" cy="1023228"/>
          </a:xfrm>
          <a:prstGeom prst="rect">
            <a:avLst/>
          </a:prstGeom>
        </p:spPr>
      </p:pic>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063129" y="8759181"/>
            <a:ext cx="1875049" cy="1059174"/>
          </a:xfrm>
          <a:prstGeom prst="rect">
            <a:avLst/>
          </a:prstGeom>
        </p:spPr>
      </p:pic>
      <p:sp>
        <p:nvSpPr>
          <p:cNvPr id="10" name="TextBox 10"/>
          <p:cNvSpPr txBox="1"/>
          <p:nvPr/>
        </p:nvSpPr>
        <p:spPr>
          <a:xfrm>
            <a:off x="975692" y="647700"/>
            <a:ext cx="14465281" cy="1569660"/>
          </a:xfrm>
          <a:prstGeom prst="rect">
            <a:avLst/>
          </a:prstGeom>
        </p:spPr>
        <p:txBody>
          <a:bodyPr lIns="0" tIns="0" rIns="0" bIns="0" rtlCol="0" anchor="t">
            <a:spAutoFit/>
          </a:bodyPr>
          <a:lstStyle/>
          <a:p>
            <a:pPr>
              <a:spcBef>
                <a:spcPct val="0"/>
              </a:spcBef>
            </a:pPr>
            <a:r>
              <a:rPr lang="es-MX" sz="5100" b="1" dirty="0">
                <a:solidFill>
                  <a:srgbClr val="1F2253"/>
                </a:solidFill>
                <a:latin typeface="Open Sans Bold"/>
                <a:ea typeface="+mn-lt"/>
                <a:cs typeface="+mn-lt"/>
              </a:rPr>
              <a:t>Nos unimos para hacer esta importante recomendación sobre las vacunas.</a:t>
            </a:r>
            <a:endParaRPr lang="es-MX" dirty="0">
              <a:cs typeface="Calibri"/>
            </a:endParaRPr>
          </a:p>
        </p:txBody>
      </p:sp>
      <p:sp>
        <p:nvSpPr>
          <p:cNvPr id="11" name="TextBox 10">
            <a:extLst>
              <a:ext uri="{FF2B5EF4-FFF2-40B4-BE49-F238E27FC236}">
                <a16:creationId xmlns:a16="http://schemas.microsoft.com/office/drawing/2014/main" id="{D3D0E648-91E8-802D-D4CC-C41FDCCE3191}"/>
              </a:ext>
            </a:extLst>
          </p:cNvPr>
          <p:cNvSpPr txBox="1"/>
          <p:nvPr/>
        </p:nvSpPr>
        <p:spPr>
          <a:xfrm>
            <a:off x="13038665" y="5009444"/>
            <a:ext cx="4205111"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500" dirty="0">
                <a:solidFill>
                  <a:srgbClr val="1F2253"/>
                </a:solidFill>
                <a:latin typeface="Montserrat"/>
                <a:ea typeface="+mn-lt"/>
                <a:cs typeface="+mn-lt"/>
              </a:rPr>
              <a:t>Para los médicos, la vacunación no se trata de obtener ganancias; es parte de brindar atención de calidad.</a:t>
            </a:r>
          </a:p>
        </p:txBody>
      </p:sp>
    </p:spTree>
    <p:extLst>
      <p:ext uri="{BB962C8B-B14F-4D97-AF65-F5344CB8AC3E}">
        <p14:creationId xmlns:p14="http://schemas.microsoft.com/office/powerpoint/2010/main" val="3371222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eld of sunflowers&#10;&#10;Description automatically generated">
            <a:extLst>
              <a:ext uri="{FF2B5EF4-FFF2-40B4-BE49-F238E27FC236}">
                <a16:creationId xmlns:a16="http://schemas.microsoft.com/office/drawing/2014/main" id="{6137826E-6750-4954-B08D-B75AA48E05AE}"/>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0" y="0"/>
            <a:ext cx="18288000" cy="11218139"/>
          </a:xfrm>
          <a:prstGeom prst="rect">
            <a:avLst/>
          </a:prstGeom>
        </p:spPr>
      </p:pic>
      <p:sp>
        <p:nvSpPr>
          <p:cNvPr id="3" name="TextBox 3"/>
          <p:cNvSpPr txBox="1"/>
          <p:nvPr/>
        </p:nvSpPr>
        <p:spPr>
          <a:xfrm>
            <a:off x="874728" y="8225795"/>
            <a:ext cx="13506963" cy="1477328"/>
          </a:xfrm>
          <a:prstGeom prst="rect">
            <a:avLst/>
          </a:prstGeom>
        </p:spPr>
        <p:txBody>
          <a:bodyPr wrap="square" lIns="0" tIns="0" rIns="0" bIns="0" rtlCol="0" anchor="t">
            <a:spAutoFit/>
          </a:bodyPr>
          <a:lstStyle/>
          <a:p>
            <a:pPr>
              <a:spcBef>
                <a:spcPct val="0"/>
              </a:spcBef>
            </a:pPr>
            <a:r>
              <a:rPr lang="es-MX" sz="3200" i="1" dirty="0">
                <a:solidFill>
                  <a:srgbClr val="1F2253"/>
                </a:solidFill>
                <a:latin typeface="Montserrat"/>
                <a:ea typeface="+mn-lt"/>
                <a:cs typeface="+mn-lt"/>
              </a:rPr>
              <a:t>Las vacunas se tratan de personas y comunidades saludables, y de reducir el impacto de enfermedades que ellas pueden prevenir, que va más allá de las preferencias políticas.</a:t>
            </a:r>
            <a:endParaRPr lang="en-US" sz="3200" i="1" dirty="0">
              <a:latin typeface="Montserrat"/>
            </a:endParaRP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83762" y="9219014"/>
            <a:ext cx="3172408" cy="959653"/>
          </a:xfrm>
          <a:prstGeom prst="rect">
            <a:avLst/>
          </a:prstGeom>
        </p:spPr>
      </p:pic>
      <p:sp>
        <p:nvSpPr>
          <p:cNvPr id="5" name="TextBox 5"/>
          <p:cNvSpPr txBox="1"/>
          <p:nvPr/>
        </p:nvSpPr>
        <p:spPr>
          <a:xfrm>
            <a:off x="724909" y="440473"/>
            <a:ext cx="14719734" cy="1846659"/>
          </a:xfrm>
          <a:prstGeom prst="rect">
            <a:avLst/>
          </a:prstGeom>
        </p:spPr>
        <p:txBody>
          <a:bodyPr wrap="square" lIns="0" tIns="0" rIns="0" bIns="0" rtlCol="0" anchor="t">
            <a:spAutoFit/>
          </a:bodyPr>
          <a:lstStyle/>
          <a:p>
            <a:pPr>
              <a:spcBef>
                <a:spcPct val="0"/>
              </a:spcBef>
            </a:pPr>
            <a:r>
              <a:rPr lang="es-MX" sz="6000" b="1" dirty="0">
                <a:solidFill>
                  <a:srgbClr val="1F2253"/>
                </a:solidFill>
                <a:latin typeface="Open Sans Bold"/>
                <a:ea typeface="+mn-lt"/>
                <a:cs typeface="+mn-lt"/>
              </a:rPr>
              <a:t>¡Queremos prevenir enfermedades para todos los residentes de Kansas!</a:t>
            </a:r>
            <a:endParaRPr lang="es-MX" sz="6000" dirty="0">
              <a:solidFill>
                <a:srgbClr val="1F2253"/>
              </a:solidFill>
              <a:latin typeface="Open Sans Bold"/>
              <a:ea typeface="Open Sans Bold"/>
              <a:cs typeface="Open Sans Bold"/>
            </a:endParaRPr>
          </a:p>
        </p:txBody>
      </p:sp>
      <p:sp>
        <p:nvSpPr>
          <p:cNvPr id="6" name="TextBox 6"/>
          <p:cNvSpPr txBox="1"/>
          <p:nvPr/>
        </p:nvSpPr>
        <p:spPr>
          <a:xfrm>
            <a:off x="676337" y="2633931"/>
            <a:ext cx="16443760" cy="5386090"/>
          </a:xfrm>
          <a:prstGeom prst="rect">
            <a:avLst/>
          </a:prstGeom>
        </p:spPr>
        <p:txBody>
          <a:bodyPr wrap="square" lIns="0" tIns="0" rIns="0" bIns="0" rtlCol="0" anchor="t">
            <a:spAutoFit/>
          </a:bodyPr>
          <a:lstStyle/>
          <a:p>
            <a:pPr marL="457200" indent="-457200">
              <a:buFont typeface="Arial"/>
              <a:buChar char="•"/>
            </a:pPr>
            <a:r>
              <a:rPr lang="es-MX" sz="3500" dirty="0">
                <a:solidFill>
                  <a:srgbClr val="1F2253"/>
                </a:solidFill>
                <a:latin typeface="Montserrat Classic"/>
                <a:ea typeface="+mn-lt"/>
                <a:cs typeface="+mn-lt"/>
              </a:rPr>
              <a:t>Es importante </a:t>
            </a:r>
            <a:r>
              <a:rPr lang="es-MX" sz="3500" b="1" dirty="0">
                <a:solidFill>
                  <a:srgbClr val="1F2253"/>
                </a:solidFill>
                <a:latin typeface="Montserrat Classic"/>
                <a:ea typeface="+mn-lt"/>
                <a:cs typeface="+mn-lt"/>
              </a:rPr>
              <a:t>escuchar a la gran mayoría de los residentes de Kansas</a:t>
            </a:r>
            <a:r>
              <a:rPr lang="es-MX" sz="3500" dirty="0">
                <a:solidFill>
                  <a:srgbClr val="1F2253"/>
                </a:solidFill>
                <a:latin typeface="Montserrat Classic"/>
                <a:ea typeface="+mn-lt"/>
                <a:cs typeface="+mn-lt"/>
              </a:rPr>
              <a:t> que desean obtener protección basado en la ciencia médica. </a:t>
            </a:r>
            <a:endParaRPr lang="es-MX" sz="3500" dirty="0">
              <a:solidFill>
                <a:srgbClr val="1F2253"/>
              </a:solidFill>
              <a:latin typeface="Montserrat Classic"/>
              <a:ea typeface="Open Sans Bold"/>
              <a:cs typeface="Open Sans Bold"/>
            </a:endParaRPr>
          </a:p>
          <a:p>
            <a:pPr marL="457200" indent="-457200">
              <a:buFont typeface="Arial"/>
              <a:buChar char="•"/>
            </a:pPr>
            <a:endParaRPr lang="es-MX" sz="3500" dirty="0">
              <a:solidFill>
                <a:srgbClr val="000000"/>
              </a:solidFill>
              <a:latin typeface="Montserrat Classic"/>
              <a:ea typeface="+mn-lt"/>
              <a:cs typeface="+mn-lt"/>
            </a:endParaRPr>
          </a:p>
          <a:p>
            <a:pPr marL="457200" indent="-457200">
              <a:buFont typeface="Arial"/>
              <a:buChar char="•"/>
            </a:pPr>
            <a:r>
              <a:rPr lang="es-MX" sz="3500" dirty="0">
                <a:solidFill>
                  <a:srgbClr val="1F2253"/>
                </a:solidFill>
                <a:latin typeface="Montserrat Classic"/>
                <a:ea typeface="+mn-lt"/>
                <a:cs typeface="+mn-lt"/>
              </a:rPr>
              <a:t>La </a:t>
            </a:r>
            <a:r>
              <a:rPr lang="es-MX" sz="3500" b="1" dirty="0">
                <a:solidFill>
                  <a:srgbClr val="1F2253"/>
                </a:solidFill>
                <a:latin typeface="Montserrat Classic"/>
                <a:ea typeface="+mn-lt"/>
                <a:cs typeface="+mn-lt"/>
              </a:rPr>
              <a:t>evidencia científica</a:t>
            </a:r>
            <a:r>
              <a:rPr lang="es-MX" sz="3500" dirty="0">
                <a:solidFill>
                  <a:srgbClr val="1F2253"/>
                </a:solidFill>
                <a:latin typeface="Montserrat Classic"/>
                <a:ea typeface="+mn-lt"/>
                <a:cs typeface="+mn-lt"/>
              </a:rPr>
              <a:t> no es tan llamativa como una protesta ni está tan de moda como lo que se comparte en redes sociales, pero debemos </a:t>
            </a:r>
            <a:r>
              <a:rPr lang="es-MX" sz="3500" b="1" dirty="0">
                <a:solidFill>
                  <a:srgbClr val="1F2253"/>
                </a:solidFill>
                <a:latin typeface="Montserrat Classic"/>
                <a:ea typeface="+mn-lt"/>
                <a:cs typeface="+mn-lt"/>
              </a:rPr>
              <a:t>prestarle la debida atención</a:t>
            </a:r>
            <a:r>
              <a:rPr lang="es-MX" sz="3500" dirty="0">
                <a:solidFill>
                  <a:srgbClr val="1F2253"/>
                </a:solidFill>
                <a:latin typeface="Montserrat Classic"/>
                <a:ea typeface="+mn-lt"/>
                <a:cs typeface="+mn-lt"/>
              </a:rPr>
              <a:t>. </a:t>
            </a:r>
            <a:r>
              <a:rPr lang="es-MX" sz="3500" dirty="0">
                <a:solidFill>
                  <a:srgbClr val="000000"/>
                </a:solidFill>
                <a:latin typeface="Montserrat Classic"/>
                <a:ea typeface="+mn-lt"/>
                <a:cs typeface="+mn-lt"/>
              </a:rPr>
              <a:t>Por favor consulta </a:t>
            </a:r>
            <a:r>
              <a:rPr lang="es-MX" sz="3500" dirty="0">
                <a:latin typeface="Montserrat Classic"/>
                <a:ea typeface="+mn-lt"/>
                <a:cs typeface="+mn-lt"/>
                <a:hlinkClick r:id="rId4"/>
              </a:rPr>
              <a:t>cómo detectar información errónea</a:t>
            </a:r>
            <a:r>
              <a:rPr lang="es-MX" sz="3500" dirty="0">
                <a:latin typeface="Montserrat Classic"/>
                <a:ea typeface="+mn-lt"/>
                <a:cs typeface="+mn-lt"/>
              </a:rPr>
              <a:t>.</a:t>
            </a:r>
            <a:endParaRPr lang="es-MX" sz="3500" dirty="0">
              <a:latin typeface="Montserrat Classic"/>
              <a:ea typeface="Open Sans Bold"/>
              <a:cs typeface="Open Sans Bold"/>
            </a:endParaRPr>
          </a:p>
          <a:p>
            <a:pPr marL="457200" indent="-457200">
              <a:buFont typeface="Arial"/>
              <a:buChar char="•"/>
            </a:pPr>
            <a:endParaRPr lang="es-MX" sz="3500" dirty="0">
              <a:solidFill>
                <a:srgbClr val="1F2253"/>
              </a:solidFill>
              <a:latin typeface="Montserrat Classic"/>
              <a:ea typeface="+mn-lt"/>
              <a:cs typeface="+mn-lt"/>
            </a:endParaRPr>
          </a:p>
          <a:p>
            <a:pPr marL="457200" indent="-457200">
              <a:buFont typeface="Arial"/>
              <a:buChar char="•"/>
            </a:pPr>
            <a:r>
              <a:rPr lang="es-MX" sz="3500" dirty="0">
                <a:solidFill>
                  <a:srgbClr val="1F2253"/>
                </a:solidFill>
                <a:latin typeface="Montserrat Classic"/>
                <a:ea typeface="+mn-lt"/>
                <a:cs typeface="+mn-lt"/>
              </a:rPr>
              <a:t>Es fundamental proteger a todas las personas en Kansas con </a:t>
            </a:r>
            <a:r>
              <a:rPr lang="es-MX" sz="3500" b="1" dirty="0">
                <a:solidFill>
                  <a:srgbClr val="1F2253"/>
                </a:solidFill>
                <a:latin typeface="Montserrat Classic"/>
                <a:ea typeface="+mn-lt"/>
                <a:cs typeface="+mn-lt"/>
              </a:rPr>
              <a:t>el comprobado beneficio de la vacunación</a:t>
            </a:r>
            <a:r>
              <a:rPr lang="es-MX" sz="3500" dirty="0">
                <a:solidFill>
                  <a:srgbClr val="1F2253"/>
                </a:solidFill>
                <a:latin typeface="Montserrat Classic"/>
                <a:ea typeface="+mn-lt"/>
                <a:cs typeface="+mn-lt"/>
              </a:rPr>
              <a:t>.</a:t>
            </a:r>
          </a:p>
        </p:txBody>
      </p:sp>
    </p:spTree>
    <p:extLst>
      <p:ext uri="{BB962C8B-B14F-4D97-AF65-F5344CB8AC3E}">
        <p14:creationId xmlns:p14="http://schemas.microsoft.com/office/powerpoint/2010/main" val="847461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eld of sunflowers&#10;&#10;Description automatically generated">
            <a:extLst>
              <a:ext uri="{FF2B5EF4-FFF2-40B4-BE49-F238E27FC236}">
                <a16:creationId xmlns:a16="http://schemas.microsoft.com/office/drawing/2014/main" id="{6137826E-6750-4954-B08D-B75AA48E05AE}"/>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0" y="0"/>
            <a:ext cx="18288000" cy="11218139"/>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5" name="TextBox 5"/>
          <p:cNvSpPr txBox="1"/>
          <p:nvPr/>
        </p:nvSpPr>
        <p:spPr>
          <a:xfrm>
            <a:off x="724909" y="914400"/>
            <a:ext cx="14831246" cy="945195"/>
          </a:xfrm>
          <a:prstGeom prst="rect">
            <a:avLst/>
          </a:prstGeom>
        </p:spPr>
        <p:txBody>
          <a:bodyPr lIns="0" tIns="0" rIns="0" bIns="0" rtlCol="0" anchor="t">
            <a:spAutoFit/>
          </a:bodyPr>
          <a:lstStyle/>
          <a:p>
            <a:pPr>
              <a:lnSpc>
                <a:spcPts val="7854"/>
              </a:lnSpc>
              <a:spcBef>
                <a:spcPct val="0"/>
              </a:spcBef>
            </a:pPr>
            <a:r>
              <a:rPr lang="es-MX" sz="5600" b="1" dirty="0">
                <a:solidFill>
                  <a:srgbClr val="1F2253"/>
                </a:solidFill>
                <a:latin typeface="Open Sans Bold"/>
                <a:ea typeface="+mn-lt"/>
                <a:cs typeface="+mn-lt"/>
              </a:rPr>
              <a:t>Recursos recomendados</a:t>
            </a:r>
            <a:endParaRPr lang="es-MX" sz="5600" dirty="0">
              <a:solidFill>
                <a:srgbClr val="1F2253"/>
              </a:solidFill>
              <a:latin typeface="Open Sans Bold"/>
              <a:ea typeface="Open Sans Bold"/>
              <a:cs typeface="Open Sans Bold"/>
            </a:endParaRPr>
          </a:p>
        </p:txBody>
      </p:sp>
      <p:sp>
        <p:nvSpPr>
          <p:cNvPr id="6" name="TextBox 6"/>
          <p:cNvSpPr txBox="1"/>
          <p:nvPr/>
        </p:nvSpPr>
        <p:spPr>
          <a:xfrm>
            <a:off x="883707" y="1998097"/>
            <a:ext cx="17259300" cy="7197804"/>
          </a:xfrm>
          <a:prstGeom prst="rect">
            <a:avLst/>
          </a:prstGeom>
        </p:spPr>
        <p:txBody>
          <a:bodyPr lIns="0" tIns="0" rIns="0" bIns="0" rtlCol="0" anchor="t">
            <a:spAutoFit/>
          </a:bodyPr>
          <a:lstStyle/>
          <a:p>
            <a:br>
              <a:rPr lang="en-US" dirty="0"/>
            </a:br>
            <a:r>
              <a:rPr lang="es-MX" sz="3200" b="1" dirty="0">
                <a:solidFill>
                  <a:srgbClr val="1F2253"/>
                </a:solidFill>
                <a:latin typeface="Montserrat Classic"/>
                <a:ea typeface="+mn-lt"/>
                <a:cs typeface="+mn-lt"/>
              </a:rPr>
              <a:t>En español</a:t>
            </a:r>
          </a:p>
          <a:p>
            <a:pPr marL="457200" indent="-457200">
              <a:buFont typeface="Arial"/>
              <a:buChar char="•"/>
            </a:pPr>
            <a:r>
              <a:rPr lang="es-MX" sz="3200" dirty="0" err="1">
                <a:solidFill>
                  <a:srgbClr val="1F2253"/>
                </a:solidFill>
                <a:latin typeface="Montserrat Classic"/>
                <a:ea typeface="+mn-lt"/>
                <a:cs typeface="+mn-lt"/>
              </a:rPr>
              <a:t>Family</a:t>
            </a:r>
            <a:r>
              <a:rPr lang="es-MX" sz="3200" dirty="0">
                <a:solidFill>
                  <a:srgbClr val="1F2253"/>
                </a:solidFill>
                <a:latin typeface="Montserrat Classic"/>
                <a:ea typeface="+mn-lt"/>
                <a:cs typeface="+mn-lt"/>
              </a:rPr>
              <a:t> Doctor (Academia Americana de Médicos de Familia)</a:t>
            </a:r>
            <a:br>
              <a:rPr lang="es-MX" sz="3200" dirty="0">
                <a:latin typeface="Montserrat Classic"/>
                <a:ea typeface="+mn-lt"/>
                <a:cs typeface="+mn-lt"/>
              </a:rPr>
            </a:br>
            <a:r>
              <a:rPr lang="es-MX" sz="3200" dirty="0">
                <a:solidFill>
                  <a:srgbClr val="1F2253"/>
                </a:solidFill>
                <a:latin typeface="Montserrat Classic"/>
                <a:ea typeface="+mn-lt"/>
                <a:cs typeface="+mn-lt"/>
                <a:hlinkClick r:id="rId4">
                  <a:extLst>
                    <a:ext uri="{A12FA001-AC4F-418D-AE19-62706E023703}">
                      <ahyp:hlinkClr xmlns:ahyp="http://schemas.microsoft.com/office/drawing/2018/hyperlinkcolor" val="tx"/>
                    </a:ext>
                  </a:extLst>
                </a:hlinkClick>
              </a:rPr>
              <a:t>https://es.familydoctor.org/calendarios-de-vacunacion/</a:t>
            </a:r>
            <a:endParaRPr lang="es-MX" sz="3200" dirty="0">
              <a:solidFill>
                <a:srgbClr val="1F2253"/>
              </a:solidFill>
              <a:latin typeface="Montserrat Classic"/>
              <a:ea typeface="+mn-lt"/>
              <a:cs typeface="+mn-lt"/>
            </a:endParaRPr>
          </a:p>
          <a:p>
            <a:pPr marL="457200" indent="-457200">
              <a:buFont typeface="Arial"/>
              <a:buChar char="•"/>
            </a:pPr>
            <a:endParaRPr lang="es-MX" sz="3200" dirty="0">
              <a:solidFill>
                <a:srgbClr val="1F2253"/>
              </a:solidFill>
              <a:latin typeface="Montserrat Classic"/>
              <a:ea typeface="+mn-lt"/>
              <a:cs typeface="+mn-lt"/>
            </a:endParaRPr>
          </a:p>
          <a:p>
            <a:pPr marL="457200" indent="-457200">
              <a:buFont typeface="Arial"/>
              <a:buChar char="•"/>
            </a:pPr>
            <a:r>
              <a:rPr lang="es-MX" sz="3200" dirty="0">
                <a:solidFill>
                  <a:srgbClr val="1F2253"/>
                </a:solidFill>
                <a:latin typeface="Montserrat Classic"/>
                <a:ea typeface="+mn-lt"/>
                <a:cs typeface="+mn-lt"/>
              </a:rPr>
              <a:t>Información Sobre Vacunas en Español</a:t>
            </a:r>
            <a:br>
              <a:rPr lang="es-MX" sz="3200" dirty="0">
                <a:latin typeface="Montserrat Classic"/>
                <a:ea typeface="+mn-lt"/>
                <a:cs typeface="+mn-lt"/>
              </a:rPr>
            </a:br>
            <a:r>
              <a:rPr lang="es-MX" sz="3200" dirty="0">
                <a:solidFill>
                  <a:srgbClr val="1F2253"/>
                </a:solidFill>
                <a:latin typeface="Montserrat Classic"/>
                <a:ea typeface="+mn-lt"/>
                <a:cs typeface="+mn-lt"/>
                <a:hlinkClick r:id="rId5">
                  <a:extLst>
                    <a:ext uri="{A12FA001-AC4F-418D-AE19-62706E023703}">
                      <ahyp:hlinkClr xmlns:ahyp="http://schemas.microsoft.com/office/drawing/2018/hyperlinkcolor" val="tx"/>
                    </a:ext>
                  </a:extLst>
                </a:hlinkClick>
              </a:rPr>
              <a:t>https://vaccinateyourfamily.org/en-espanol/</a:t>
            </a:r>
            <a:endParaRPr lang="es-MX" sz="3200" dirty="0">
              <a:solidFill>
                <a:srgbClr val="1F2253"/>
              </a:solidFill>
              <a:latin typeface="Montserrat Classic"/>
              <a:cs typeface="Calibri"/>
            </a:endParaRPr>
          </a:p>
          <a:p>
            <a:endParaRPr lang="es-MX" sz="3200" dirty="0">
              <a:solidFill>
                <a:srgbClr val="1F2253"/>
              </a:solidFill>
              <a:latin typeface="Montserrat Classic"/>
              <a:ea typeface="+mn-lt"/>
              <a:cs typeface="+mn-lt"/>
            </a:endParaRPr>
          </a:p>
          <a:p>
            <a:pPr marL="457200" indent="-457200">
              <a:buFont typeface="Arial"/>
              <a:buChar char="•"/>
            </a:pPr>
            <a:r>
              <a:rPr lang="es-MX" sz="3200" dirty="0">
                <a:solidFill>
                  <a:srgbClr val="1F2253"/>
                </a:solidFill>
                <a:latin typeface="Montserrat Classic"/>
                <a:ea typeface="+mn-lt"/>
                <a:cs typeface="+mn-lt"/>
              </a:rPr>
              <a:t>Immunize.org</a:t>
            </a:r>
            <a:br>
              <a:rPr lang="es-MX" sz="3200" dirty="0">
                <a:latin typeface="Montserrat Classic"/>
                <a:ea typeface="+mn-lt"/>
                <a:cs typeface="+mn-lt"/>
              </a:rPr>
            </a:br>
            <a:r>
              <a:rPr lang="es-MX" sz="3200" dirty="0">
                <a:solidFill>
                  <a:srgbClr val="1F2253"/>
                </a:solidFill>
                <a:latin typeface="Montserrat Classic"/>
                <a:ea typeface="+mn-lt"/>
                <a:cs typeface="+mn-lt"/>
                <a:hlinkClick r:id="rId6">
                  <a:extLst>
                    <a:ext uri="{A12FA001-AC4F-418D-AE19-62706E023703}">
                      <ahyp:hlinkClr xmlns:ahyp="http://schemas.microsoft.com/office/drawing/2018/hyperlinkcolor" val="tx"/>
                    </a:ext>
                  </a:extLst>
                </a:hlinkClick>
              </a:rPr>
              <a:t>https://www.immunize.org/handouts/spanish.asp</a:t>
            </a:r>
            <a:br>
              <a:rPr lang="es-MX" sz="3200" dirty="0">
                <a:latin typeface="Montserrat Classic"/>
                <a:ea typeface="+mn-lt"/>
                <a:cs typeface="+mn-lt"/>
              </a:rPr>
            </a:br>
            <a:r>
              <a:rPr lang="es-MX" sz="3200" dirty="0">
                <a:solidFill>
                  <a:srgbClr val="1F2253"/>
                </a:solidFill>
                <a:latin typeface="Montserrat Classic"/>
                <a:ea typeface="+mn-lt"/>
                <a:cs typeface="+mn-lt"/>
                <a:hlinkClick r:id="rId7">
                  <a:extLst>
                    <a:ext uri="{A12FA001-AC4F-418D-AE19-62706E023703}">
                      <ahyp:hlinkClr xmlns:ahyp="http://schemas.microsoft.com/office/drawing/2018/hyperlinkcolor" val="tx"/>
                    </a:ext>
                  </a:extLst>
                </a:hlinkClick>
              </a:rPr>
              <a:t>https://www.immunize.org/vis/vis_spanish.asp</a:t>
            </a:r>
            <a:endParaRPr lang="es-MX" sz="3200" dirty="0">
              <a:solidFill>
                <a:srgbClr val="1F2253"/>
              </a:solidFill>
              <a:latin typeface="Montserrat Classic"/>
              <a:hlinkClick r:id="" action="ppaction://noaction">
                <a:extLst>
                  <a:ext uri="{A12FA001-AC4F-418D-AE19-62706E023703}">
                    <ahyp:hlinkClr xmlns:ahyp="http://schemas.microsoft.com/office/drawing/2018/hyperlinkcolor" val="tx"/>
                  </a:ext>
                </a:extLst>
              </a:hlinkClick>
            </a:endParaRPr>
          </a:p>
          <a:p>
            <a:pPr>
              <a:buFont typeface="Arial"/>
              <a:buChar char="•"/>
            </a:pPr>
            <a:endParaRPr lang="en-US" sz="3200" dirty="0">
              <a:solidFill>
                <a:srgbClr val="000000"/>
              </a:solidFill>
              <a:latin typeface="Montserrat Classic"/>
              <a:cs typeface="Calibri"/>
            </a:endParaRPr>
          </a:p>
          <a:p>
            <a:pPr>
              <a:buFont typeface="Arial"/>
              <a:buChar char="•"/>
            </a:pPr>
            <a:endParaRPr lang="en-US" sz="1300" dirty="0">
              <a:solidFill>
                <a:srgbClr val="000000"/>
              </a:solidFill>
              <a:latin typeface="Calibri"/>
              <a:cs typeface="Calibri"/>
            </a:endParaRPr>
          </a:p>
          <a:p>
            <a:endParaRPr lang="en-US" sz="1500" b="1" dirty="0">
              <a:solidFill>
                <a:srgbClr val="2580CC"/>
              </a:solidFill>
              <a:cs typeface="Calibri"/>
            </a:endParaRPr>
          </a:p>
          <a:p>
            <a:endParaRPr lang="en-US" sz="3200" dirty="0">
              <a:solidFill>
                <a:srgbClr val="1F2253"/>
              </a:solidFill>
              <a:latin typeface="Montserrat Classic"/>
              <a:cs typeface="Calibri"/>
            </a:endParaRPr>
          </a:p>
          <a:p>
            <a:pPr marL="753745" lvl="1" indent="-376555">
              <a:lnSpc>
                <a:spcPts val="4888"/>
              </a:lnSpc>
              <a:buFont typeface="Arial"/>
              <a:buChar char="•"/>
            </a:pPr>
            <a:endParaRPr lang="en-US" sz="3450" dirty="0">
              <a:solidFill>
                <a:srgbClr val="1F2253"/>
              </a:solidFill>
              <a:latin typeface="Montserrat Bold"/>
            </a:endParaRPr>
          </a:p>
        </p:txBody>
      </p:sp>
    </p:spTree>
    <p:extLst>
      <p:ext uri="{BB962C8B-B14F-4D97-AF65-F5344CB8AC3E}">
        <p14:creationId xmlns:p14="http://schemas.microsoft.com/office/powerpoint/2010/main" val="311948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702686" y="9064799"/>
            <a:ext cx="3172408" cy="959653"/>
          </a:xfrm>
          <a:prstGeom prst="rect">
            <a:avLst/>
          </a:prstGeom>
        </p:spPr>
      </p:pic>
      <p:sp>
        <p:nvSpPr>
          <p:cNvPr id="15" name="TextBox 15"/>
          <p:cNvSpPr txBox="1"/>
          <p:nvPr/>
        </p:nvSpPr>
        <p:spPr>
          <a:xfrm>
            <a:off x="7228778" y="1315462"/>
            <a:ext cx="9986829" cy="7740837"/>
          </a:xfrm>
          <a:prstGeom prst="rect">
            <a:avLst/>
          </a:prstGeom>
        </p:spPr>
        <p:txBody>
          <a:bodyPr wrap="square" lIns="0" tIns="0" rIns="0" bIns="0" rtlCol="0" anchor="t">
            <a:spAutoFit/>
          </a:bodyPr>
          <a:lstStyle/>
          <a:p>
            <a:pPr>
              <a:lnSpc>
                <a:spcPts val="5159"/>
              </a:lnSpc>
            </a:pPr>
            <a:r>
              <a:rPr lang="es-MX" sz="3650" dirty="0">
                <a:solidFill>
                  <a:srgbClr val="1F2253"/>
                </a:solidFill>
                <a:latin typeface="Montserrat"/>
                <a:ea typeface="+mn-lt"/>
                <a:cs typeface="+mn-lt"/>
              </a:rPr>
              <a:t>Permitir que las vacunas para los niños sean opcionales, sería tan peligroso como permitir que la gente utilizara las señales de tránsito de manera opcional.</a:t>
            </a:r>
          </a:p>
          <a:p>
            <a:pPr>
              <a:lnSpc>
                <a:spcPts val="5159"/>
              </a:lnSpc>
            </a:pPr>
            <a:endParaRPr lang="es-MX" sz="3650" dirty="0">
              <a:solidFill>
                <a:srgbClr val="1F2253"/>
              </a:solidFill>
              <a:latin typeface="Montserrat"/>
            </a:endParaRPr>
          </a:p>
          <a:p>
            <a:pPr>
              <a:lnSpc>
                <a:spcPts val="5159"/>
              </a:lnSpc>
            </a:pPr>
            <a:r>
              <a:rPr lang="es-MX" sz="3650" dirty="0">
                <a:solidFill>
                  <a:srgbClr val="1F2253"/>
                </a:solidFill>
                <a:latin typeface="Montserrat"/>
                <a:ea typeface="+mn-lt"/>
                <a:cs typeface="+mn-lt"/>
              </a:rPr>
              <a:t>La libertad es muy importante para todos nosotros, pero la seguridad de todas las personas en nuestras comunidades depende de un </a:t>
            </a:r>
          </a:p>
          <a:p>
            <a:r>
              <a:rPr lang="es-MX" sz="3650" b="1" dirty="0">
                <a:solidFill>
                  <a:srgbClr val="1F2253"/>
                </a:solidFill>
                <a:latin typeface="Montserrat"/>
                <a:cs typeface="Calibri"/>
              </a:rPr>
              <a:t>equilibrio entre los derechos </a:t>
            </a:r>
          </a:p>
          <a:p>
            <a:r>
              <a:rPr lang="es-MX" sz="3650" b="1" dirty="0">
                <a:solidFill>
                  <a:srgbClr val="1F2253"/>
                </a:solidFill>
                <a:latin typeface="Montserrat"/>
                <a:cs typeface="Calibri"/>
              </a:rPr>
              <a:t>y las responsabilidades.</a:t>
            </a:r>
            <a:endParaRPr lang="es-MX" dirty="0"/>
          </a:p>
          <a:p>
            <a:pPr>
              <a:lnSpc>
                <a:spcPts val="5159"/>
              </a:lnSpc>
            </a:pPr>
            <a:endParaRPr lang="en-US" sz="3650">
              <a:latin typeface="Montserrat"/>
              <a:cs typeface="Calibri"/>
            </a:endParaRPr>
          </a:p>
        </p:txBody>
      </p:sp>
      <p:pic>
        <p:nvPicPr>
          <p:cNvPr id="1026" name="Picture 2">
            <a:extLst>
              <a:ext uri="{FF2B5EF4-FFF2-40B4-BE49-F238E27FC236}">
                <a16:creationId xmlns:a16="http://schemas.microsoft.com/office/drawing/2014/main" id="{C4B27631-E142-609A-A281-A09AC122E2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86" y="538970"/>
            <a:ext cx="6139373" cy="920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99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785638" y="733655"/>
            <a:ext cx="3804155" cy="6540403"/>
          </a:xfrm>
          <a:prstGeom prst="rect">
            <a:avLst/>
          </a:prstGeom>
        </p:spPr>
      </p:pic>
      <p:grpSp>
        <p:nvGrpSpPr>
          <p:cNvPr id="3" name="Group 3"/>
          <p:cNvGrpSpPr/>
          <p:nvPr/>
        </p:nvGrpSpPr>
        <p:grpSpPr>
          <a:xfrm>
            <a:off x="9785638" y="7189614"/>
            <a:ext cx="3804155" cy="2068686"/>
            <a:chOff x="0" y="0"/>
            <a:chExt cx="1286838" cy="699778"/>
          </a:xfrm>
        </p:grpSpPr>
        <p:sp>
          <p:nvSpPr>
            <p:cNvPr id="4" name="Freeform 4"/>
            <p:cNvSpPr/>
            <p:nvPr/>
          </p:nvSpPr>
          <p:spPr>
            <a:xfrm>
              <a:off x="0" y="0"/>
              <a:ext cx="1286838" cy="699778"/>
            </a:xfrm>
            <a:custGeom>
              <a:avLst/>
              <a:gdLst/>
              <a:ahLst/>
              <a:cxnLst/>
              <a:rect l="l" t="t" r="r" b="b"/>
              <a:pathLst>
                <a:path w="1286838" h="699778">
                  <a:moveTo>
                    <a:pt x="0" y="0"/>
                  </a:moveTo>
                  <a:lnTo>
                    <a:pt x="1286838" y="0"/>
                  </a:lnTo>
                  <a:lnTo>
                    <a:pt x="1286838" y="699778"/>
                  </a:lnTo>
                  <a:lnTo>
                    <a:pt x="0" y="699778"/>
                  </a:lnTo>
                  <a:close/>
                </a:path>
              </a:pathLst>
            </a:custGeom>
            <a:solidFill>
              <a:srgbClr val="3E65AD"/>
            </a:solidFill>
          </p:spPr>
          <p:txBody>
            <a:bodyPr/>
            <a:lstStyle/>
            <a:p>
              <a:endParaRPr lang="en-US"/>
            </a:p>
          </p:txBody>
        </p:sp>
      </p:grpSp>
      <p:pic>
        <p:nvPicPr>
          <p:cNvPr id="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9740000">
            <a:off x="7174250" y="8438615"/>
            <a:ext cx="2659786" cy="782558"/>
          </a:xfrm>
          <a:prstGeom prst="rect">
            <a:avLst/>
          </a:prstGeom>
        </p:spPr>
      </p:pic>
      <p:sp>
        <p:nvSpPr>
          <p:cNvPr id="7" name="TextBox 7"/>
          <p:cNvSpPr txBox="1"/>
          <p:nvPr/>
        </p:nvSpPr>
        <p:spPr>
          <a:xfrm>
            <a:off x="445631" y="799063"/>
            <a:ext cx="9106978" cy="1846659"/>
          </a:xfrm>
          <a:prstGeom prst="rect">
            <a:avLst/>
          </a:prstGeom>
        </p:spPr>
        <p:txBody>
          <a:bodyPr wrap="square" lIns="0" tIns="0" rIns="0" bIns="0" rtlCol="0" anchor="t">
            <a:spAutoFit/>
          </a:bodyPr>
          <a:lstStyle/>
          <a:p>
            <a:pPr>
              <a:spcBef>
                <a:spcPct val="0"/>
              </a:spcBef>
            </a:pPr>
            <a:r>
              <a:rPr lang="es-MX" sz="5800" b="1" dirty="0">
                <a:solidFill>
                  <a:srgbClr val="1F2253"/>
                </a:solidFill>
                <a:latin typeface="Open Sans Bold"/>
                <a:ea typeface="+mn-lt"/>
                <a:cs typeface="+mn-lt"/>
              </a:rPr>
              <a:t>Estas infecciones tienen consecuencias graves.</a:t>
            </a:r>
            <a:endParaRPr lang="en-US" sz="5800" dirty="0">
              <a:cs typeface="Calibri"/>
            </a:endParaRPr>
          </a:p>
        </p:txBody>
      </p:sp>
      <p:sp>
        <p:nvSpPr>
          <p:cNvPr id="8" name="TextBox 8"/>
          <p:cNvSpPr txBox="1"/>
          <p:nvPr/>
        </p:nvSpPr>
        <p:spPr>
          <a:xfrm>
            <a:off x="438295" y="3121544"/>
            <a:ext cx="8866082" cy="3980962"/>
          </a:xfrm>
          <a:prstGeom prst="rect">
            <a:avLst/>
          </a:prstGeom>
        </p:spPr>
        <p:txBody>
          <a:bodyPr wrap="square" lIns="0" tIns="0" rIns="0" bIns="0" rtlCol="0" anchor="t">
            <a:spAutoFit/>
          </a:bodyPr>
          <a:lstStyle/>
          <a:p>
            <a:pPr>
              <a:lnSpc>
                <a:spcPts val="6334"/>
              </a:lnSpc>
              <a:spcBef>
                <a:spcPct val="0"/>
              </a:spcBef>
            </a:pPr>
            <a:r>
              <a:rPr lang="es-MX" sz="4500" dirty="0">
                <a:solidFill>
                  <a:srgbClr val="000000"/>
                </a:solidFill>
                <a:latin typeface="Montserrat"/>
                <a:ea typeface="+mn-lt"/>
                <a:cs typeface="+mn-lt"/>
              </a:rPr>
              <a:t>La idea de que estas enfermedades son "leves" no se fundamenta en los hechos.</a:t>
            </a:r>
          </a:p>
          <a:p>
            <a:pPr>
              <a:lnSpc>
                <a:spcPts val="6334"/>
              </a:lnSpc>
              <a:spcBef>
                <a:spcPct val="0"/>
              </a:spcBef>
            </a:pPr>
            <a:endParaRPr lang="en-US" sz="4524">
              <a:solidFill>
                <a:srgbClr val="1F2253"/>
              </a:solidFill>
              <a:latin typeface="Montserrat"/>
            </a:endParaRPr>
          </a:p>
          <a:p>
            <a:pPr>
              <a:lnSpc>
                <a:spcPts val="6334"/>
              </a:lnSpc>
              <a:spcBef>
                <a:spcPct val="0"/>
              </a:spcBef>
            </a:pPr>
            <a:endParaRPr lang="en-US" sz="4524">
              <a:solidFill>
                <a:srgbClr val="1F2253"/>
              </a:solidFill>
              <a:latin typeface="Montserrat"/>
            </a:endParaRPr>
          </a:p>
        </p:txBody>
      </p:sp>
      <p:sp>
        <p:nvSpPr>
          <p:cNvPr id="9" name="TextBox 9"/>
          <p:cNvSpPr txBox="1"/>
          <p:nvPr/>
        </p:nvSpPr>
        <p:spPr>
          <a:xfrm>
            <a:off x="438295" y="6045587"/>
            <a:ext cx="8435874" cy="3462486"/>
          </a:xfrm>
          <a:prstGeom prst="rect">
            <a:avLst/>
          </a:prstGeom>
        </p:spPr>
        <p:txBody>
          <a:bodyPr lIns="0" tIns="0" rIns="0" bIns="0" rtlCol="0" anchor="t">
            <a:spAutoFit/>
          </a:bodyPr>
          <a:lstStyle/>
          <a:p>
            <a:pPr>
              <a:spcBef>
                <a:spcPct val="0"/>
              </a:spcBef>
            </a:pPr>
            <a:r>
              <a:rPr lang="es-MX" sz="4500" b="1" dirty="0">
                <a:solidFill>
                  <a:srgbClr val="1F2253"/>
                </a:solidFill>
                <a:latin typeface="Montserrat Bold"/>
                <a:ea typeface="+mn-lt"/>
                <a:cs typeface="+mn-lt"/>
              </a:rPr>
              <a:t>Las enfermedades que se pueden prevenir por medio de una vacuna provocan un daño permanente o de larga duración, como:</a:t>
            </a:r>
            <a:endParaRPr lang="es-MX" dirty="0"/>
          </a:p>
        </p:txBody>
      </p:sp>
      <p:sp>
        <p:nvSpPr>
          <p:cNvPr id="10" name="TextBox 10"/>
          <p:cNvSpPr txBox="1"/>
          <p:nvPr/>
        </p:nvSpPr>
        <p:spPr>
          <a:xfrm>
            <a:off x="10019331" y="7391777"/>
            <a:ext cx="3312359" cy="1538883"/>
          </a:xfrm>
          <a:prstGeom prst="rect">
            <a:avLst/>
          </a:prstGeom>
        </p:spPr>
        <p:txBody>
          <a:bodyPr wrap="square" lIns="0" tIns="0" rIns="0" bIns="0" rtlCol="0" anchor="t">
            <a:spAutoFit/>
          </a:bodyPr>
          <a:lstStyle/>
          <a:p>
            <a:pPr>
              <a:spcBef>
                <a:spcPct val="0"/>
              </a:spcBef>
            </a:pPr>
            <a:r>
              <a:rPr lang="es-MX" sz="2000" dirty="0">
                <a:solidFill>
                  <a:srgbClr val="CCDEFF"/>
                </a:solidFill>
                <a:latin typeface="Montserrat Bold Italics"/>
                <a:ea typeface="+mn-lt"/>
                <a:cs typeface="+mn-lt"/>
              </a:rPr>
              <a:t>la imagen muestra a un hombre  con pérdida de masa muscular debido a la parálisis derivada de la polio</a:t>
            </a:r>
            <a:endParaRPr lang="es-MX" sz="2000" dirty="0">
              <a:cs typeface="Calibri"/>
            </a:endParaRPr>
          </a:p>
        </p:txBody>
      </p:sp>
      <p:sp>
        <p:nvSpPr>
          <p:cNvPr id="11" name="TextBox 11"/>
          <p:cNvSpPr txBox="1"/>
          <p:nvPr/>
        </p:nvSpPr>
        <p:spPr>
          <a:xfrm>
            <a:off x="13729184" y="659467"/>
            <a:ext cx="4558816" cy="7093480"/>
          </a:xfrm>
          <a:prstGeom prst="rect">
            <a:avLst/>
          </a:prstGeom>
        </p:spPr>
        <p:txBody>
          <a:bodyPr wrap="square" lIns="0" tIns="0" rIns="0" bIns="0" rtlCol="0" anchor="t">
            <a:spAutoFit/>
          </a:bodyPr>
          <a:lstStyle/>
          <a:p>
            <a:pPr marL="457200" indent="-457200">
              <a:buFont typeface="Arial"/>
              <a:buChar char="•"/>
            </a:pPr>
            <a:r>
              <a:rPr lang="es-MX" sz="3000" dirty="0">
                <a:solidFill>
                  <a:srgbClr val="1F2253"/>
                </a:solidFill>
                <a:latin typeface="Montserrat"/>
                <a:ea typeface="+mn-lt"/>
                <a:cs typeface="+mn-lt"/>
              </a:rPr>
              <a:t>parálisis (la imagen de abajo muestra a un hombre con pérdida de masa muscular debido a la parálisis derivada de la polio)</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pérdida de una extremidad</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pérdida de la audición o la vista</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convulsiones</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daño cerebral </a:t>
            </a:r>
            <a:endParaRPr lang="es-MX" sz="3000" dirty="0">
              <a:solidFill>
                <a:srgbClr val="1F2253"/>
              </a:solidFill>
              <a:latin typeface="Montserrat"/>
            </a:endParaRPr>
          </a:p>
          <a:p>
            <a:pPr marL="457200" indent="-457200">
              <a:buFont typeface="Arial"/>
              <a:buChar char="•"/>
            </a:pPr>
            <a:r>
              <a:rPr lang="es-MX" sz="3000" i="1" dirty="0">
                <a:solidFill>
                  <a:srgbClr val="1F2253"/>
                </a:solidFill>
                <a:latin typeface="Montserrat"/>
                <a:ea typeface="+mn-lt"/>
                <a:cs typeface="+mn-lt"/>
              </a:rPr>
              <a:t>muerte</a:t>
            </a:r>
            <a:endParaRPr lang="es-MX" sz="3000" i="1" dirty="0">
              <a:solidFill>
                <a:srgbClr val="1F2253"/>
              </a:solidFill>
              <a:latin typeface="Montserrat"/>
            </a:endParaRPr>
          </a:p>
          <a:p>
            <a:pPr marL="410210" lvl="1">
              <a:lnSpc>
                <a:spcPts val="5320"/>
              </a:lnSpc>
            </a:pPr>
            <a:endParaRPr lang="en-US" sz="3800">
              <a:solidFill>
                <a:srgbClr val="1F2253"/>
              </a:solidFill>
              <a:latin typeface="Montserrat"/>
            </a:endParaRPr>
          </a:p>
        </p:txBody>
      </p:sp>
      <p:sp>
        <p:nvSpPr>
          <p:cNvPr id="12" name="TextBox 12"/>
          <p:cNvSpPr txBox="1"/>
          <p:nvPr/>
        </p:nvSpPr>
        <p:spPr>
          <a:xfrm>
            <a:off x="9785638" y="9248062"/>
            <a:ext cx="2498490" cy="945082"/>
          </a:xfrm>
          <a:prstGeom prst="rect">
            <a:avLst/>
          </a:prstGeom>
        </p:spPr>
        <p:txBody>
          <a:bodyPr wrap="square" lIns="0" tIns="0" rIns="0" bIns="0" rtlCol="0" anchor="t">
            <a:spAutoFit/>
          </a:bodyPr>
          <a:lstStyle/>
          <a:p>
            <a:pPr>
              <a:lnSpc>
                <a:spcPts val="2531"/>
              </a:lnSpc>
              <a:spcBef>
                <a:spcPct val="0"/>
              </a:spcBef>
            </a:pPr>
            <a:r>
              <a:rPr lang="es-MX" dirty="0">
                <a:solidFill>
                  <a:srgbClr val="1F2253"/>
                </a:solidFill>
                <a:latin typeface="Montserrat Bold Italics"/>
              </a:rPr>
              <a:t>Fuente de la foto: https://en.wikipedia.org/wiki/Polio</a:t>
            </a:r>
          </a:p>
        </p:txBody>
      </p:sp>
    </p:spTree>
    <p:extLst>
      <p:ext uri="{BB962C8B-B14F-4D97-AF65-F5344CB8AC3E}">
        <p14:creationId xmlns:p14="http://schemas.microsoft.com/office/powerpoint/2010/main" val="102870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6" name="TextBox 6"/>
          <p:cNvSpPr txBox="1"/>
          <p:nvPr/>
        </p:nvSpPr>
        <p:spPr>
          <a:xfrm>
            <a:off x="-77753" y="2001708"/>
            <a:ext cx="11444405" cy="7848302"/>
          </a:xfrm>
          <a:prstGeom prst="rect">
            <a:avLst/>
          </a:prstGeom>
        </p:spPr>
        <p:txBody>
          <a:bodyPr wrap="square" lIns="0" tIns="0" rIns="0" bIns="0" rtlCol="0" anchor="t">
            <a:spAutoFit/>
          </a:bodyPr>
          <a:lstStyle/>
          <a:p>
            <a:pPr marL="1269365" indent="-457200">
              <a:buFont typeface="Arial"/>
              <a:buChar char="•"/>
            </a:pPr>
            <a:r>
              <a:rPr lang="es-MX" sz="3000" dirty="0">
                <a:solidFill>
                  <a:srgbClr val="1F2253"/>
                </a:solidFill>
                <a:latin typeface="Montserrat"/>
                <a:ea typeface="+mn-lt"/>
                <a:cs typeface="+mn-lt"/>
              </a:rPr>
              <a:t>Algunas enfermedades como la tos ferina (también conocida como tos convulsiva) continúa infectando a los niños en los Estados Unidos, lo que resulta en hospitalizaciones y muertes cada año.</a:t>
            </a:r>
            <a:endParaRPr lang="en-US" sz="3000">
              <a:solidFill>
                <a:srgbClr val="1F2253"/>
              </a:solidFill>
              <a:cs typeface="Calibri"/>
            </a:endParaRPr>
          </a:p>
          <a:p>
            <a:pPr marL="1269365" indent="-457200">
              <a:buFont typeface="Arial"/>
              <a:buChar char="•"/>
            </a:pPr>
            <a:endParaRPr lang="es-MX" sz="3000" dirty="0">
              <a:solidFill>
                <a:srgbClr val="1F2253"/>
              </a:solidFill>
              <a:latin typeface="Montserrat"/>
              <a:ea typeface="+mn-lt"/>
              <a:cs typeface="+mn-lt"/>
            </a:endParaRPr>
          </a:p>
          <a:p>
            <a:pPr marL="1269365" indent="-457200">
              <a:buFont typeface="Arial"/>
              <a:buChar char="•"/>
            </a:pPr>
            <a:r>
              <a:rPr lang="es-MX" sz="3000" dirty="0">
                <a:solidFill>
                  <a:srgbClr val="1F2253"/>
                </a:solidFill>
                <a:latin typeface="Montserrat"/>
                <a:ea typeface="+mn-lt"/>
                <a:cs typeface="+mn-lt"/>
              </a:rPr>
              <a:t>Las esporas que causan el tétanos están en la tierra, por lo que siempre debemos vacunarnos para estar protegidos contra esta enfermedad.</a:t>
            </a:r>
          </a:p>
          <a:p>
            <a:pPr marL="1269365" indent="-457200">
              <a:buFont typeface="Arial"/>
              <a:buChar char="•"/>
            </a:pPr>
            <a:endParaRPr lang="es-MX" sz="3000" dirty="0">
              <a:solidFill>
                <a:srgbClr val="1F2253"/>
              </a:solidFill>
              <a:latin typeface="Montserrat"/>
              <a:ea typeface="+mn-lt"/>
              <a:cs typeface="+mn-lt"/>
            </a:endParaRPr>
          </a:p>
          <a:p>
            <a:pPr marL="1269365" indent="-457200">
              <a:buFont typeface="Arial"/>
              <a:buChar char="•"/>
            </a:pPr>
            <a:r>
              <a:rPr lang="es-MX" sz="3000" dirty="0">
                <a:solidFill>
                  <a:srgbClr val="1F2253"/>
                </a:solidFill>
                <a:latin typeface="Montserrat"/>
                <a:ea typeface="+mn-lt"/>
                <a:cs typeface="+mn-lt"/>
              </a:rPr>
              <a:t>Algunas de las enfermedades que prevenimos por medio de vacunas en los Estados Unidos son aún comunes en otros países (como el sarampión). Podemos contagiarnos si vamos a otros países. Si no se vacuna a los niños en los Estados Unidos, se podrían infectar fácilmente a través del contacto con un viajero o con algo que el viajero tocó o sobre lo que haya tosido.</a:t>
            </a:r>
          </a:p>
        </p:txBody>
      </p:sp>
      <p:sp>
        <p:nvSpPr>
          <p:cNvPr id="8" name="TextBox 8"/>
          <p:cNvSpPr txBox="1"/>
          <p:nvPr/>
        </p:nvSpPr>
        <p:spPr>
          <a:xfrm>
            <a:off x="523765" y="379226"/>
            <a:ext cx="18063529" cy="1064587"/>
          </a:xfrm>
          <a:prstGeom prst="rect">
            <a:avLst/>
          </a:prstGeom>
        </p:spPr>
        <p:txBody>
          <a:bodyPr lIns="0" tIns="0" rIns="0" bIns="0" rtlCol="0" anchor="t">
            <a:spAutoFit/>
          </a:bodyPr>
          <a:lstStyle/>
          <a:p>
            <a:pPr>
              <a:lnSpc>
                <a:spcPts val="8932"/>
              </a:lnSpc>
              <a:spcBef>
                <a:spcPct val="0"/>
              </a:spcBef>
            </a:pPr>
            <a:r>
              <a:rPr lang="es-MX" sz="6300" b="1" dirty="0">
                <a:solidFill>
                  <a:srgbClr val="1F2253"/>
                </a:solidFill>
                <a:latin typeface="Open Sans Bold"/>
                <a:ea typeface="+mn-lt"/>
                <a:cs typeface="+mn-lt"/>
              </a:rPr>
              <a:t>Estas infecciones aún están entre nosotros.</a:t>
            </a:r>
          </a:p>
        </p:txBody>
      </p:sp>
      <p:grpSp>
        <p:nvGrpSpPr>
          <p:cNvPr id="4" name="Group 3">
            <a:extLst>
              <a:ext uri="{FF2B5EF4-FFF2-40B4-BE49-F238E27FC236}">
                <a16:creationId xmlns:a16="http://schemas.microsoft.com/office/drawing/2014/main" id="{622E8D27-6BBA-8EF9-74F5-411F9DE65005}"/>
              </a:ext>
            </a:extLst>
          </p:cNvPr>
          <p:cNvGrpSpPr/>
          <p:nvPr/>
        </p:nvGrpSpPr>
        <p:grpSpPr>
          <a:xfrm>
            <a:off x="12143651" y="6178636"/>
            <a:ext cx="6392035" cy="2001768"/>
            <a:chOff x="11352343" y="3912688"/>
            <a:chExt cx="2162244" cy="641529"/>
          </a:xfrm>
        </p:grpSpPr>
        <p:sp>
          <p:nvSpPr>
            <p:cNvPr id="5" name="Freeform 5">
              <a:extLst>
                <a:ext uri="{FF2B5EF4-FFF2-40B4-BE49-F238E27FC236}">
                  <a16:creationId xmlns:a16="http://schemas.microsoft.com/office/drawing/2014/main" id="{056E09F4-2576-C2EE-F0CB-19E4912C434D}"/>
                </a:ext>
              </a:extLst>
            </p:cNvPr>
            <p:cNvSpPr/>
            <p:nvPr/>
          </p:nvSpPr>
          <p:spPr>
            <a:xfrm>
              <a:off x="11352343" y="3912688"/>
              <a:ext cx="2162244" cy="641529"/>
            </a:xfrm>
            <a:custGeom>
              <a:avLst/>
              <a:gdLst/>
              <a:ahLst/>
              <a:cxnLst/>
              <a:rect l="l" t="t" r="r" b="b"/>
              <a:pathLst>
                <a:path w="2162244" h="641529">
                  <a:moveTo>
                    <a:pt x="0" y="0"/>
                  </a:moveTo>
                  <a:lnTo>
                    <a:pt x="2162244" y="0"/>
                  </a:lnTo>
                  <a:lnTo>
                    <a:pt x="2162244" y="641529"/>
                  </a:lnTo>
                  <a:lnTo>
                    <a:pt x="0" y="641529"/>
                  </a:lnTo>
                  <a:close/>
                </a:path>
              </a:pathLst>
            </a:custGeom>
            <a:solidFill>
              <a:srgbClr val="FFD865"/>
            </a:solidFill>
          </p:spPr>
          <p:txBody>
            <a:bodyPr/>
            <a:lstStyle/>
            <a:p>
              <a:endParaRPr lang="en-US"/>
            </a:p>
          </p:txBody>
        </p:sp>
      </p:grpSp>
      <p:pic>
        <p:nvPicPr>
          <p:cNvPr id="7" name="Graphic 6">
            <a:extLst>
              <a:ext uri="{FF2B5EF4-FFF2-40B4-BE49-F238E27FC236}">
                <a16:creationId xmlns:a16="http://schemas.microsoft.com/office/drawing/2014/main" id="{15D59B4D-1B21-CBA5-FAE0-A06825910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9526"/>
          <a:stretch>
            <a:fillRect/>
          </a:stretch>
        </p:blipFill>
        <p:spPr>
          <a:xfrm rot="62647">
            <a:off x="11334377" y="6000758"/>
            <a:ext cx="1472600" cy="1469002"/>
          </a:xfrm>
          <a:prstGeom prst="rect">
            <a:avLst/>
          </a:prstGeom>
        </p:spPr>
      </p:pic>
      <p:sp>
        <p:nvSpPr>
          <p:cNvPr id="10" name="TextBox 9">
            <a:extLst>
              <a:ext uri="{FF2B5EF4-FFF2-40B4-BE49-F238E27FC236}">
                <a16:creationId xmlns:a16="http://schemas.microsoft.com/office/drawing/2014/main" id="{502D3831-1A2C-78B4-3CAA-B6CC0DB2808F}"/>
              </a:ext>
            </a:extLst>
          </p:cNvPr>
          <p:cNvSpPr txBox="1"/>
          <p:nvPr/>
        </p:nvSpPr>
        <p:spPr>
          <a:xfrm>
            <a:off x="12903561" y="6648297"/>
            <a:ext cx="478124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solidFill>
                  <a:srgbClr val="1F2253"/>
                </a:solidFill>
                <a:latin typeface="Montserrat Classic"/>
                <a:ea typeface="+mn-lt"/>
                <a:cs typeface="+mn-lt"/>
              </a:rPr>
              <a:t>cree que vacunarse contra enfermedades como el sarampión, las paperas y la poliomielitis es "extremadamente" o "muy importante" para mantener una buena salud.</a:t>
            </a:r>
            <a:endParaRPr lang="es-ES" dirty="0">
              <a:solidFill>
                <a:srgbClr val="1F2253"/>
              </a:solidFill>
              <a:latin typeface="Montserrat Classic"/>
            </a:endParaRPr>
          </a:p>
        </p:txBody>
      </p:sp>
      <p:sp>
        <p:nvSpPr>
          <p:cNvPr id="11" name="TextBox 10">
            <a:extLst>
              <a:ext uri="{FF2B5EF4-FFF2-40B4-BE49-F238E27FC236}">
                <a16:creationId xmlns:a16="http://schemas.microsoft.com/office/drawing/2014/main" id="{6C0E1552-A331-65AB-08CC-375A10780CE7}"/>
              </a:ext>
            </a:extLst>
          </p:cNvPr>
          <p:cNvSpPr txBox="1"/>
          <p:nvPr/>
        </p:nvSpPr>
        <p:spPr>
          <a:xfrm>
            <a:off x="12065977" y="8239009"/>
            <a:ext cx="62161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solidFill>
                  <a:srgbClr val="1F2253"/>
                </a:solidFill>
                <a:latin typeface="Glacial Indifference"/>
              </a:rPr>
              <a:t>Estadísticas de la Encuesta estatal de vacunación de </a:t>
            </a:r>
            <a:endParaRPr lang="en-US"/>
          </a:p>
          <a:p>
            <a:r>
              <a:rPr lang="es-ES" dirty="0" err="1">
                <a:solidFill>
                  <a:srgbClr val="1F2253"/>
                </a:solidFill>
                <a:latin typeface="Glacial Indifference"/>
              </a:rPr>
              <a:t>Nurture</a:t>
            </a:r>
            <a:r>
              <a:rPr lang="es-ES" dirty="0">
                <a:solidFill>
                  <a:srgbClr val="1F2253"/>
                </a:solidFill>
                <a:latin typeface="Glacial Indifference"/>
              </a:rPr>
              <a:t> KC</a:t>
            </a:r>
            <a:r>
              <a:rPr lang="es-ES" sz="1650" dirty="0">
                <a:solidFill>
                  <a:srgbClr val="1F2253"/>
                </a:solidFill>
                <a:latin typeface="Glacial Indifference"/>
              </a:rPr>
              <a:t> </a:t>
            </a:r>
            <a:r>
              <a:rPr lang="es-ES" dirty="0">
                <a:solidFill>
                  <a:srgbClr val="1F2253"/>
                </a:solidFill>
                <a:latin typeface="Glacial Indifference"/>
                <a:ea typeface="+mn-lt"/>
                <a:cs typeface="+mn-lt"/>
              </a:rPr>
              <a:t>bit.ly/353gLpw</a:t>
            </a:r>
            <a:endParaRPr lang="es-ES"/>
          </a:p>
        </p:txBody>
      </p:sp>
      <p:pic>
        <p:nvPicPr>
          <p:cNvPr id="3" name="Picture 3"/>
          <p:cNvPicPr>
            <a:picLocks noChangeAspect="1"/>
          </p:cNvPicPr>
          <p:nvPr/>
        </p:nvPicPr>
        <p:blipFill>
          <a:blip r:embed="rId5">
            <a:alphaModFix amt="60000"/>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1000150" y="-256630"/>
            <a:ext cx="7568553" cy="6231956"/>
          </a:xfrm>
          <a:prstGeom prst="rect">
            <a:avLst/>
          </a:prstGeom>
        </p:spPr>
      </p:pic>
      <p:sp>
        <p:nvSpPr>
          <p:cNvPr id="12" name="TextBox 11">
            <a:extLst>
              <a:ext uri="{FF2B5EF4-FFF2-40B4-BE49-F238E27FC236}">
                <a16:creationId xmlns:a16="http://schemas.microsoft.com/office/drawing/2014/main" id="{7FEFA20E-40DC-BBF3-7777-6ABB06208C43}"/>
              </a:ext>
            </a:extLst>
          </p:cNvPr>
          <p:cNvSpPr txBox="1"/>
          <p:nvPr/>
        </p:nvSpPr>
        <p:spPr>
          <a:xfrm>
            <a:off x="12903560" y="6272308"/>
            <a:ext cx="51873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solidFill>
                  <a:srgbClr val="1F2253"/>
                </a:solidFill>
                <a:latin typeface="Open Sans Bold"/>
                <a:ea typeface="Open Sans Bold"/>
                <a:cs typeface="Open Sans Bold"/>
              </a:rPr>
              <a:t>95% de los habitantes de Kansas</a:t>
            </a:r>
            <a:endParaRPr lang="es-ES" dirty="0"/>
          </a:p>
        </p:txBody>
      </p:sp>
    </p:spTree>
    <p:extLst>
      <p:ext uri="{BB962C8B-B14F-4D97-AF65-F5344CB8AC3E}">
        <p14:creationId xmlns:p14="http://schemas.microsoft.com/office/powerpoint/2010/main" val="174607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iagram&#10;&#10;Description automatically generated">
            <a:extLst>
              <a:ext uri="{FF2B5EF4-FFF2-40B4-BE49-F238E27FC236}">
                <a16:creationId xmlns:a16="http://schemas.microsoft.com/office/drawing/2014/main" id="{6D573AC2-E91B-FC4D-A216-53684452E7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44570" y="2461874"/>
            <a:ext cx="3220003" cy="7188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3"/>
          <p:cNvSpPr txBox="1"/>
          <p:nvPr/>
        </p:nvSpPr>
        <p:spPr>
          <a:xfrm>
            <a:off x="452733" y="2466890"/>
            <a:ext cx="10209321" cy="6958380"/>
          </a:xfrm>
          <a:prstGeom prst="rect">
            <a:avLst/>
          </a:prstGeom>
        </p:spPr>
        <p:txBody>
          <a:bodyPr wrap="square" lIns="0" tIns="0" rIns="0" bIns="0" rtlCol="0" anchor="t">
            <a:spAutoFit/>
          </a:bodyPr>
          <a:lstStyle/>
          <a:p>
            <a:pPr>
              <a:buFont typeface="Arial"/>
              <a:buChar char="•"/>
            </a:pPr>
            <a:r>
              <a:rPr lang="en-US" sz="3200">
                <a:solidFill>
                  <a:srgbClr val="1F2253"/>
                </a:solidFill>
                <a:latin typeface="Montserrat"/>
              </a:rPr>
              <a:t>Antes de que </a:t>
            </a:r>
            <a:r>
              <a:rPr lang="en-US" sz="3200" err="1">
                <a:solidFill>
                  <a:srgbClr val="1F2253"/>
                </a:solidFill>
                <a:latin typeface="Montserrat"/>
              </a:rPr>
              <a:t>una</a:t>
            </a:r>
            <a:r>
              <a:rPr lang="en-US" sz="3200">
                <a:solidFill>
                  <a:srgbClr val="1F2253"/>
                </a:solidFill>
                <a:latin typeface="Montserrat"/>
              </a:rPr>
              <a:t> </a:t>
            </a:r>
            <a:r>
              <a:rPr lang="en-US" sz="3200" err="1">
                <a:solidFill>
                  <a:srgbClr val="1F2253"/>
                </a:solidFill>
                <a:latin typeface="Montserrat"/>
              </a:rPr>
              <a:t>vacuna</a:t>
            </a:r>
            <a:r>
              <a:rPr lang="en-US" sz="3200">
                <a:solidFill>
                  <a:srgbClr val="1F2253"/>
                </a:solidFill>
                <a:latin typeface="Montserrat"/>
              </a:rPr>
              <a:t> sea </a:t>
            </a:r>
            <a:r>
              <a:rPr lang="en-US" sz="3200" err="1">
                <a:solidFill>
                  <a:srgbClr val="1F2253"/>
                </a:solidFill>
                <a:latin typeface="Montserrat"/>
              </a:rPr>
              <a:t>aprobada</a:t>
            </a:r>
            <a:r>
              <a:rPr lang="en-US" sz="3200">
                <a:solidFill>
                  <a:srgbClr val="1F2253"/>
                </a:solidFill>
                <a:latin typeface="Montserrat"/>
              </a:rPr>
              <a:t> </a:t>
            </a:r>
            <a:r>
              <a:rPr lang="en-US" sz="3200" err="1">
                <a:solidFill>
                  <a:srgbClr val="1F2253"/>
                </a:solidFill>
                <a:latin typeface="Montserrat"/>
              </a:rPr>
              <a:t>en</a:t>
            </a:r>
            <a:r>
              <a:rPr lang="en-US" sz="3200">
                <a:solidFill>
                  <a:srgbClr val="1F2253"/>
                </a:solidFill>
                <a:latin typeface="Montserrat"/>
              </a:rPr>
              <a:t> </a:t>
            </a:r>
            <a:r>
              <a:rPr lang="en-US" sz="3200" err="1">
                <a:solidFill>
                  <a:srgbClr val="1F2253"/>
                </a:solidFill>
                <a:latin typeface="Montserrat"/>
              </a:rPr>
              <a:t>los</a:t>
            </a:r>
            <a:r>
              <a:rPr lang="en-US" sz="3200">
                <a:solidFill>
                  <a:srgbClr val="1F2253"/>
                </a:solidFill>
                <a:latin typeface="Montserrat"/>
              </a:rPr>
              <a:t> </a:t>
            </a:r>
            <a:r>
              <a:rPr lang="en-US" sz="3200" err="1">
                <a:solidFill>
                  <a:srgbClr val="1F2253"/>
                </a:solidFill>
                <a:latin typeface="Montserrat"/>
              </a:rPr>
              <a:t>Estados</a:t>
            </a:r>
            <a:r>
              <a:rPr lang="en-US" sz="3200">
                <a:solidFill>
                  <a:srgbClr val="1F2253"/>
                </a:solidFill>
                <a:latin typeface="Montserrat"/>
              </a:rPr>
              <a:t> Unidos, </a:t>
            </a:r>
            <a:r>
              <a:rPr lang="en-US" sz="3200">
                <a:solidFill>
                  <a:srgbClr val="1F2253"/>
                </a:solidFill>
                <a:latin typeface="Montserrat"/>
                <a:hlinkClick r:id="rId4">
                  <a:extLst>
                    <a:ext uri="{A12FA001-AC4F-418D-AE19-62706E023703}">
                      <ahyp:hlinkClr xmlns:ahyp="http://schemas.microsoft.com/office/drawing/2018/hyperlinkcolor" val="tx"/>
                    </a:ext>
                  </a:extLst>
                </a:hlinkClick>
              </a:rPr>
              <a:t>los datos son cuidadosamente revisados en fases</a:t>
            </a:r>
            <a:r>
              <a:rPr lang="en-US" sz="3200">
                <a:solidFill>
                  <a:srgbClr val="1F2253"/>
                </a:solidFill>
                <a:latin typeface="Montserrat"/>
              </a:rPr>
              <a:t> </a:t>
            </a:r>
            <a:r>
              <a:rPr lang="en-US" sz="3200" err="1">
                <a:solidFill>
                  <a:srgbClr val="1F2253"/>
                </a:solidFill>
                <a:latin typeface="Montserrat"/>
              </a:rPr>
              <a:t>por</a:t>
            </a:r>
            <a:r>
              <a:rPr lang="en-US" sz="3200">
                <a:solidFill>
                  <a:srgbClr val="1F2253"/>
                </a:solidFill>
                <a:latin typeface="Montserrat"/>
              </a:rPr>
              <a:t> </a:t>
            </a:r>
            <a:r>
              <a:rPr lang="en-US" sz="3200" err="1">
                <a:solidFill>
                  <a:srgbClr val="1F2253"/>
                </a:solidFill>
                <a:latin typeface="Montserrat"/>
              </a:rPr>
              <a:t>científicos</a:t>
            </a:r>
            <a:r>
              <a:rPr lang="en-US" sz="3200">
                <a:solidFill>
                  <a:srgbClr val="1F2253"/>
                </a:solidFill>
                <a:latin typeface="Montserrat"/>
              </a:rPr>
              <a:t>, </a:t>
            </a:r>
            <a:r>
              <a:rPr lang="en-US" sz="3200" err="1">
                <a:solidFill>
                  <a:srgbClr val="1F2253"/>
                </a:solidFill>
                <a:latin typeface="Montserrat"/>
              </a:rPr>
              <a:t>médicos</a:t>
            </a:r>
            <a:r>
              <a:rPr lang="en-US" sz="3200">
                <a:solidFill>
                  <a:srgbClr val="1F2253"/>
                </a:solidFill>
                <a:latin typeface="Montserrat"/>
              </a:rPr>
              <a:t> y </a:t>
            </a:r>
            <a:r>
              <a:rPr lang="en-US" sz="3200" err="1">
                <a:solidFill>
                  <a:srgbClr val="1F2253"/>
                </a:solidFill>
                <a:latin typeface="Montserrat"/>
              </a:rPr>
              <a:t>el</a:t>
            </a:r>
            <a:r>
              <a:rPr lang="en-US" sz="3200">
                <a:solidFill>
                  <a:srgbClr val="1F2253"/>
                </a:solidFill>
                <a:latin typeface="Montserrat"/>
              </a:rPr>
              <a:t> </a:t>
            </a:r>
            <a:r>
              <a:rPr lang="en-US" sz="3200" err="1">
                <a:solidFill>
                  <a:srgbClr val="1F2253"/>
                </a:solidFill>
                <a:latin typeface="Montserrat"/>
              </a:rPr>
              <a:t>gobierno</a:t>
            </a:r>
            <a:r>
              <a:rPr lang="en-US" sz="3200">
                <a:solidFill>
                  <a:srgbClr val="1F2253"/>
                </a:solidFill>
                <a:latin typeface="Montserrat"/>
              </a:rPr>
              <a:t> con </a:t>
            </a:r>
            <a:r>
              <a:rPr lang="en-US" sz="3200" err="1">
                <a:solidFill>
                  <a:srgbClr val="1F2253"/>
                </a:solidFill>
                <a:latin typeface="Montserrat"/>
              </a:rPr>
              <a:t>el</a:t>
            </a:r>
            <a:r>
              <a:rPr lang="en-US" sz="3200">
                <a:solidFill>
                  <a:srgbClr val="1F2253"/>
                </a:solidFill>
                <a:latin typeface="Montserrat"/>
              </a:rPr>
              <a:t> fin de </a:t>
            </a:r>
            <a:r>
              <a:rPr lang="en-US" sz="3200" err="1">
                <a:solidFill>
                  <a:srgbClr val="1F2253"/>
                </a:solidFill>
                <a:latin typeface="Montserrat"/>
              </a:rPr>
              <a:t>garantizar</a:t>
            </a:r>
            <a:r>
              <a:rPr lang="en-US" sz="3200">
                <a:solidFill>
                  <a:srgbClr val="1F2253"/>
                </a:solidFill>
                <a:latin typeface="Montserrat"/>
              </a:rPr>
              <a:t> que sea </a:t>
            </a:r>
            <a:r>
              <a:rPr lang="en-US" sz="3200" err="1">
                <a:solidFill>
                  <a:srgbClr val="1F2253"/>
                </a:solidFill>
                <a:latin typeface="Montserrat"/>
              </a:rPr>
              <a:t>segura</a:t>
            </a:r>
            <a:r>
              <a:rPr lang="en-US" sz="3200">
                <a:solidFill>
                  <a:srgbClr val="1F2253"/>
                </a:solidFill>
                <a:latin typeface="Montserrat"/>
              </a:rPr>
              <a:t>.</a:t>
            </a:r>
          </a:p>
          <a:p>
            <a:endParaRPr lang="en-US" sz="3200">
              <a:solidFill>
                <a:srgbClr val="1F2253"/>
              </a:solidFill>
              <a:latin typeface="Montserrat"/>
            </a:endParaRPr>
          </a:p>
          <a:p>
            <a:pPr>
              <a:buFont typeface="Arial"/>
              <a:buChar char="•"/>
            </a:pPr>
            <a:r>
              <a:rPr lang="en-US" sz="3200">
                <a:solidFill>
                  <a:srgbClr val="1F2253"/>
                </a:solidFill>
                <a:latin typeface="Montserrat"/>
              </a:rPr>
              <a:t>La FDA </a:t>
            </a:r>
            <a:r>
              <a:rPr lang="en-US" sz="3200" err="1">
                <a:solidFill>
                  <a:srgbClr val="1F2253"/>
                </a:solidFill>
                <a:latin typeface="Montserrat"/>
              </a:rPr>
              <a:t>autoriza</a:t>
            </a:r>
            <a:r>
              <a:rPr lang="en-US" sz="3200">
                <a:solidFill>
                  <a:srgbClr val="1F2253"/>
                </a:solidFill>
                <a:latin typeface="Montserrat"/>
              </a:rPr>
              <a:t> las </a:t>
            </a:r>
            <a:r>
              <a:rPr lang="en-US" sz="3200" err="1">
                <a:solidFill>
                  <a:srgbClr val="1F2253"/>
                </a:solidFill>
                <a:latin typeface="Montserrat"/>
              </a:rPr>
              <a:t>vacunas</a:t>
            </a:r>
            <a:r>
              <a:rPr lang="en-US" sz="3200">
                <a:solidFill>
                  <a:srgbClr val="1F2253"/>
                </a:solidFill>
                <a:latin typeface="Montserrat"/>
              </a:rPr>
              <a:t> solo </a:t>
            </a:r>
            <a:r>
              <a:rPr lang="en-US" sz="3200" err="1">
                <a:solidFill>
                  <a:srgbClr val="1F2253"/>
                </a:solidFill>
                <a:latin typeface="Montserrat"/>
              </a:rPr>
              <a:t>después</a:t>
            </a:r>
            <a:r>
              <a:rPr lang="en-US" sz="3200">
                <a:solidFill>
                  <a:srgbClr val="1F2253"/>
                </a:solidFill>
                <a:latin typeface="Montserrat"/>
              </a:rPr>
              <a:t> de </a:t>
            </a:r>
            <a:r>
              <a:rPr lang="en-US" sz="3200" err="1">
                <a:solidFill>
                  <a:srgbClr val="1F2253"/>
                </a:solidFill>
                <a:latin typeface="Montserrat"/>
              </a:rPr>
              <a:t>haber</a:t>
            </a:r>
            <a:r>
              <a:rPr lang="en-US" sz="3200">
                <a:solidFill>
                  <a:srgbClr val="1F2253"/>
                </a:solidFill>
                <a:latin typeface="Montserrat"/>
              </a:rPr>
              <a:t> </a:t>
            </a:r>
            <a:r>
              <a:rPr lang="en-US" sz="3200" err="1">
                <a:solidFill>
                  <a:srgbClr val="1F2253"/>
                </a:solidFill>
                <a:latin typeface="Montserrat"/>
              </a:rPr>
              <a:t>realizado</a:t>
            </a:r>
            <a:r>
              <a:rPr lang="en-US" sz="3200">
                <a:solidFill>
                  <a:srgbClr val="1F2253"/>
                </a:solidFill>
                <a:latin typeface="Montserrat"/>
              </a:rPr>
              <a:t> </a:t>
            </a:r>
            <a:r>
              <a:rPr lang="en-US" sz="3200" err="1">
                <a:solidFill>
                  <a:srgbClr val="1F2253"/>
                </a:solidFill>
                <a:latin typeface="Montserrat"/>
              </a:rPr>
              <a:t>grandes</a:t>
            </a:r>
            <a:r>
              <a:rPr lang="en-US" sz="3200">
                <a:solidFill>
                  <a:srgbClr val="1F2253"/>
                </a:solidFill>
                <a:latin typeface="Montserrat"/>
              </a:rPr>
              <a:t> </a:t>
            </a:r>
            <a:r>
              <a:rPr lang="en-US" sz="3200" err="1">
                <a:solidFill>
                  <a:srgbClr val="1F2253"/>
                </a:solidFill>
                <a:latin typeface="Montserrat"/>
              </a:rPr>
              <a:t>estudios</a:t>
            </a:r>
            <a:r>
              <a:rPr lang="en-US" sz="3200">
                <a:solidFill>
                  <a:srgbClr val="1F2253"/>
                </a:solidFill>
                <a:latin typeface="Montserrat"/>
              </a:rPr>
              <a:t>. Luego, </a:t>
            </a:r>
            <a:r>
              <a:rPr lang="en-US" sz="3200" err="1">
                <a:solidFill>
                  <a:srgbClr val="1F2253"/>
                </a:solidFill>
                <a:latin typeface="Montserrat"/>
              </a:rPr>
              <a:t>después</a:t>
            </a:r>
            <a:r>
              <a:rPr lang="en-US" sz="3200">
                <a:solidFill>
                  <a:srgbClr val="1F2253"/>
                </a:solidFill>
                <a:latin typeface="Montserrat"/>
              </a:rPr>
              <a:t> de </a:t>
            </a:r>
            <a:r>
              <a:rPr lang="en-US" sz="3200" err="1">
                <a:solidFill>
                  <a:srgbClr val="1F2253"/>
                </a:solidFill>
                <a:latin typeface="Montserrat"/>
              </a:rPr>
              <a:t>autorizarlas</a:t>
            </a:r>
            <a:r>
              <a:rPr lang="en-US" sz="3200">
                <a:solidFill>
                  <a:srgbClr val="1F2253"/>
                </a:solidFill>
                <a:latin typeface="Montserrat"/>
              </a:rPr>
              <a:t>, se </a:t>
            </a:r>
            <a:r>
              <a:rPr lang="en-US" sz="3200" err="1">
                <a:solidFill>
                  <a:srgbClr val="1F2253"/>
                </a:solidFill>
                <a:latin typeface="Montserrat"/>
              </a:rPr>
              <a:t>realizan</a:t>
            </a:r>
            <a:r>
              <a:rPr lang="en-US" sz="3200">
                <a:solidFill>
                  <a:srgbClr val="1F2253"/>
                </a:solidFill>
                <a:latin typeface="Montserrat"/>
              </a:rPr>
              <a:t> </a:t>
            </a:r>
            <a:r>
              <a:rPr lang="en-US" sz="3200" err="1">
                <a:solidFill>
                  <a:srgbClr val="1F2253"/>
                </a:solidFill>
                <a:latin typeface="Montserrat"/>
              </a:rPr>
              <a:t>pruebas</a:t>
            </a:r>
            <a:r>
              <a:rPr lang="en-US" sz="3200">
                <a:solidFill>
                  <a:srgbClr val="1F2253"/>
                </a:solidFill>
                <a:latin typeface="Montserrat"/>
              </a:rPr>
              <a:t> de </a:t>
            </a:r>
            <a:r>
              <a:rPr lang="en-US" sz="3200" err="1">
                <a:solidFill>
                  <a:srgbClr val="1F2253"/>
                </a:solidFill>
                <a:latin typeface="Montserrat"/>
              </a:rPr>
              <a:t>manera</a:t>
            </a:r>
            <a:r>
              <a:rPr lang="en-US" sz="3200">
                <a:solidFill>
                  <a:srgbClr val="1F2253"/>
                </a:solidFill>
                <a:latin typeface="Montserrat"/>
              </a:rPr>
              <a:t> continua. </a:t>
            </a:r>
          </a:p>
          <a:p>
            <a:endParaRPr lang="en-US" sz="3200">
              <a:solidFill>
                <a:srgbClr val="1F2253"/>
              </a:solidFill>
              <a:latin typeface="Montserrat"/>
            </a:endParaRPr>
          </a:p>
          <a:p>
            <a:pPr>
              <a:buFont typeface="Arial"/>
              <a:buChar char="•"/>
            </a:pPr>
            <a:r>
              <a:rPr lang="en-US" sz="3200">
                <a:solidFill>
                  <a:srgbClr val="1F2253"/>
                </a:solidFill>
                <a:latin typeface="Montserrat"/>
              </a:rPr>
              <a:t>La FDA y </a:t>
            </a:r>
            <a:r>
              <a:rPr lang="en-US" sz="3200" err="1">
                <a:solidFill>
                  <a:srgbClr val="1F2253"/>
                </a:solidFill>
                <a:latin typeface="Montserrat"/>
              </a:rPr>
              <a:t>los</a:t>
            </a:r>
            <a:r>
              <a:rPr lang="en-US" sz="3200">
                <a:solidFill>
                  <a:srgbClr val="1F2253"/>
                </a:solidFill>
                <a:latin typeface="Montserrat"/>
              </a:rPr>
              <a:t> CDC </a:t>
            </a:r>
            <a:r>
              <a:rPr lang="en-US" sz="3200" err="1">
                <a:solidFill>
                  <a:srgbClr val="1F2253"/>
                </a:solidFill>
                <a:latin typeface="Montserrat"/>
              </a:rPr>
              <a:t>tienen</a:t>
            </a:r>
            <a:r>
              <a:rPr lang="en-US" sz="3200">
                <a:solidFill>
                  <a:srgbClr val="1F2253"/>
                </a:solidFill>
                <a:latin typeface="Montserrat"/>
              </a:rPr>
              <a:t> altos </a:t>
            </a:r>
            <a:r>
              <a:rPr lang="en-US" sz="3200" err="1">
                <a:solidFill>
                  <a:srgbClr val="1F2253"/>
                </a:solidFill>
                <a:latin typeface="Montserrat"/>
              </a:rPr>
              <a:t>estándares</a:t>
            </a:r>
            <a:r>
              <a:rPr lang="en-US" sz="3200">
                <a:solidFill>
                  <a:srgbClr val="1F2253"/>
                </a:solidFill>
                <a:latin typeface="Montserrat"/>
              </a:rPr>
              <a:t> para las </a:t>
            </a:r>
            <a:r>
              <a:rPr lang="en-US" sz="3200" err="1">
                <a:solidFill>
                  <a:srgbClr val="1F2253"/>
                </a:solidFill>
                <a:latin typeface="Montserrat"/>
              </a:rPr>
              <a:t>vacunas</a:t>
            </a:r>
            <a:r>
              <a:rPr lang="en-US" sz="3200">
                <a:solidFill>
                  <a:srgbClr val="1F2253"/>
                </a:solidFill>
                <a:latin typeface="Montserrat"/>
              </a:rPr>
              <a:t> </a:t>
            </a:r>
            <a:r>
              <a:rPr lang="en-US" sz="3200" err="1">
                <a:solidFill>
                  <a:srgbClr val="1F2253"/>
                </a:solidFill>
                <a:latin typeface="Montserrat"/>
              </a:rPr>
              <a:t>debido</a:t>
            </a:r>
            <a:r>
              <a:rPr lang="en-US" sz="3200">
                <a:solidFill>
                  <a:srgbClr val="1F2253"/>
                </a:solidFill>
                <a:latin typeface="Montserrat"/>
              </a:rPr>
              <a:t> a que se </a:t>
            </a:r>
            <a:r>
              <a:rPr lang="en-US" sz="3200" err="1">
                <a:solidFill>
                  <a:srgbClr val="1F2253"/>
                </a:solidFill>
                <a:latin typeface="Montserrat"/>
              </a:rPr>
              <a:t>administran</a:t>
            </a:r>
            <a:r>
              <a:rPr lang="en-US" sz="3200">
                <a:solidFill>
                  <a:srgbClr val="1F2253"/>
                </a:solidFill>
                <a:latin typeface="Montserrat"/>
              </a:rPr>
              <a:t> a personas </a:t>
            </a:r>
            <a:r>
              <a:rPr lang="en-US" sz="3200" err="1">
                <a:solidFill>
                  <a:srgbClr val="1F2253"/>
                </a:solidFill>
                <a:latin typeface="Montserrat"/>
              </a:rPr>
              <a:t>saludables</a:t>
            </a:r>
            <a:r>
              <a:rPr lang="en-US" sz="3200">
                <a:solidFill>
                  <a:srgbClr val="1F2253"/>
                </a:solidFill>
                <a:latin typeface="Montserrat"/>
              </a:rPr>
              <a:t>.</a:t>
            </a:r>
          </a:p>
          <a:p>
            <a:pPr>
              <a:lnSpc>
                <a:spcPts val="4664"/>
              </a:lnSpc>
            </a:pPr>
            <a:endParaRPr lang="en-US" sz="3300">
              <a:solidFill>
                <a:srgbClr val="1F2253"/>
              </a:solidFill>
              <a:latin typeface="Montserrat"/>
            </a:endParaRPr>
          </a:p>
        </p:txBody>
      </p:sp>
      <p:sp>
        <p:nvSpPr>
          <p:cNvPr id="5" name="TextBox 5"/>
          <p:cNvSpPr txBox="1"/>
          <p:nvPr/>
        </p:nvSpPr>
        <p:spPr>
          <a:xfrm>
            <a:off x="450574" y="321915"/>
            <a:ext cx="16718638" cy="1846659"/>
          </a:xfrm>
          <a:prstGeom prst="rect">
            <a:avLst/>
          </a:prstGeom>
        </p:spPr>
        <p:txBody>
          <a:bodyPr wrap="square" lIns="0" tIns="0" rIns="0" bIns="0" rtlCol="0" anchor="t">
            <a:spAutoFit/>
          </a:bodyPr>
          <a:lstStyle/>
          <a:p>
            <a:pPr>
              <a:spcBef>
                <a:spcPct val="0"/>
              </a:spcBef>
            </a:pPr>
            <a:r>
              <a:rPr lang="en-US" sz="6000" dirty="0">
                <a:solidFill>
                  <a:srgbClr val="1F2253"/>
                </a:solidFill>
                <a:latin typeface="Open Sans Bold"/>
              </a:rPr>
              <a:t>En </a:t>
            </a:r>
            <a:r>
              <a:rPr lang="en-US" sz="6000" dirty="0" err="1">
                <a:solidFill>
                  <a:srgbClr val="1F2253"/>
                </a:solidFill>
                <a:latin typeface="Open Sans Bold"/>
              </a:rPr>
              <a:t>los</a:t>
            </a:r>
            <a:r>
              <a:rPr lang="en-US" sz="6000" dirty="0">
                <a:solidFill>
                  <a:srgbClr val="1F2253"/>
                </a:solidFill>
                <a:latin typeface="Open Sans Bold"/>
              </a:rPr>
              <a:t> </a:t>
            </a:r>
            <a:r>
              <a:rPr lang="en-US" sz="6000" dirty="0" err="1">
                <a:solidFill>
                  <a:srgbClr val="1F2253"/>
                </a:solidFill>
                <a:latin typeface="Open Sans Bold"/>
              </a:rPr>
              <a:t>Estados</a:t>
            </a:r>
            <a:r>
              <a:rPr lang="en-US" sz="6000" dirty="0">
                <a:solidFill>
                  <a:srgbClr val="1F2253"/>
                </a:solidFill>
                <a:latin typeface="Open Sans Bold"/>
              </a:rPr>
              <a:t> Unidos, hay altos </a:t>
            </a:r>
            <a:r>
              <a:rPr lang="en-US" sz="6000" dirty="0" err="1">
                <a:solidFill>
                  <a:srgbClr val="1F2253"/>
                </a:solidFill>
                <a:latin typeface="Open Sans Bold"/>
              </a:rPr>
              <a:t>estándares</a:t>
            </a:r>
            <a:r>
              <a:rPr lang="en-US" sz="6000" dirty="0">
                <a:solidFill>
                  <a:srgbClr val="1F2253"/>
                </a:solidFill>
                <a:latin typeface="Open Sans Bold"/>
              </a:rPr>
              <a:t> </a:t>
            </a:r>
            <a:r>
              <a:rPr lang="en-US" sz="6000" dirty="0" err="1">
                <a:solidFill>
                  <a:srgbClr val="1F2253"/>
                </a:solidFill>
                <a:latin typeface="Open Sans Bold"/>
              </a:rPr>
              <a:t>en</a:t>
            </a:r>
            <a:r>
              <a:rPr lang="en-US" sz="6000" dirty="0">
                <a:solidFill>
                  <a:srgbClr val="1F2253"/>
                </a:solidFill>
                <a:latin typeface="Open Sans Bold"/>
              </a:rPr>
              <a:t> </a:t>
            </a:r>
            <a:r>
              <a:rPr lang="en-US" sz="6000" dirty="0" err="1">
                <a:solidFill>
                  <a:srgbClr val="1F2253"/>
                </a:solidFill>
                <a:latin typeface="Open Sans Bold"/>
              </a:rPr>
              <a:t>cuanto</a:t>
            </a:r>
            <a:r>
              <a:rPr lang="en-US" sz="6000" dirty="0">
                <a:solidFill>
                  <a:srgbClr val="1F2253"/>
                </a:solidFill>
                <a:latin typeface="Open Sans Bold"/>
              </a:rPr>
              <a:t> a la </a:t>
            </a:r>
            <a:r>
              <a:rPr lang="en-US" sz="6000" dirty="0" err="1">
                <a:solidFill>
                  <a:srgbClr val="1F2253"/>
                </a:solidFill>
                <a:latin typeface="Open Sans Bold"/>
              </a:rPr>
              <a:t>seguridad</a:t>
            </a:r>
            <a:r>
              <a:rPr lang="en-US" sz="6000" dirty="0">
                <a:solidFill>
                  <a:srgbClr val="1F2253"/>
                </a:solidFill>
                <a:latin typeface="Open Sans Bold"/>
              </a:rPr>
              <a:t> de las </a:t>
            </a:r>
            <a:r>
              <a:rPr lang="en-US" sz="6000" dirty="0" err="1">
                <a:solidFill>
                  <a:srgbClr val="1F2253"/>
                </a:solidFill>
                <a:latin typeface="Open Sans Bold"/>
              </a:rPr>
              <a:t>vacunas</a:t>
            </a:r>
            <a:r>
              <a:rPr lang="en-US" sz="6000" dirty="0">
                <a:solidFill>
                  <a:srgbClr val="1F2253"/>
                </a:solidFill>
                <a:latin typeface="Open Sans Bold"/>
              </a:rPr>
              <a:t>.</a:t>
            </a:r>
            <a:endParaRPr lang="en-US" dirty="0"/>
          </a:p>
        </p:txBody>
      </p:sp>
    </p:spTree>
    <p:extLst>
      <p:ext uri="{BB962C8B-B14F-4D97-AF65-F5344CB8AC3E}">
        <p14:creationId xmlns:p14="http://schemas.microsoft.com/office/powerpoint/2010/main" val="43493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273101" y="912484"/>
            <a:ext cx="14051241" cy="9374516"/>
          </a:xfrm>
          <a:prstGeom prst="rect">
            <a:avLst/>
          </a:prstGeom>
        </p:spPr>
      </p:pic>
      <p:grpSp>
        <p:nvGrpSpPr>
          <p:cNvPr id="3" name="Group 3"/>
          <p:cNvGrpSpPr/>
          <p:nvPr/>
        </p:nvGrpSpPr>
        <p:grpSpPr>
          <a:xfrm>
            <a:off x="2034457" y="8191523"/>
            <a:ext cx="7786934" cy="1684368"/>
            <a:chOff x="0" y="0"/>
            <a:chExt cx="2634099" cy="569774"/>
          </a:xfrm>
        </p:grpSpPr>
        <p:sp>
          <p:nvSpPr>
            <p:cNvPr id="4" name="Freeform 4"/>
            <p:cNvSpPr/>
            <p:nvPr/>
          </p:nvSpPr>
          <p:spPr>
            <a:xfrm>
              <a:off x="0" y="0"/>
              <a:ext cx="2634099" cy="569774"/>
            </a:xfrm>
            <a:custGeom>
              <a:avLst/>
              <a:gdLst/>
              <a:ahLst/>
              <a:cxnLst/>
              <a:rect l="l" t="t" r="r" b="b"/>
              <a:pathLst>
                <a:path w="2634099" h="569774">
                  <a:moveTo>
                    <a:pt x="0" y="0"/>
                  </a:moveTo>
                  <a:lnTo>
                    <a:pt x="2634099" y="0"/>
                  </a:lnTo>
                  <a:lnTo>
                    <a:pt x="2634099" y="569774"/>
                  </a:lnTo>
                  <a:lnTo>
                    <a:pt x="0" y="569774"/>
                  </a:lnTo>
                  <a:close/>
                </a:path>
              </a:pathLst>
            </a:custGeom>
            <a:solidFill>
              <a:srgbClr val="FFD865"/>
            </a:solidFill>
          </p:spPr>
          <p:txBody>
            <a:bodyPr/>
            <a:lstStyle/>
            <a:p>
              <a:endParaRPr lang="en-US"/>
            </a:p>
          </p:txBody>
        </p:sp>
      </p:grpSp>
      <p:pic>
        <p:nvPicPr>
          <p:cNvPr id="6" name="Picture 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61779" y="8354589"/>
            <a:ext cx="1564888" cy="1355868"/>
          </a:xfrm>
          <a:prstGeom prst="rect">
            <a:avLst/>
          </a:prstGeom>
        </p:spPr>
      </p:pic>
      <p:sp>
        <p:nvSpPr>
          <p:cNvPr id="7" name="TextBox 7"/>
          <p:cNvSpPr txBox="1"/>
          <p:nvPr/>
        </p:nvSpPr>
        <p:spPr>
          <a:xfrm>
            <a:off x="562742" y="377906"/>
            <a:ext cx="15594623" cy="1738938"/>
          </a:xfrm>
          <a:prstGeom prst="rect">
            <a:avLst/>
          </a:prstGeom>
        </p:spPr>
        <p:txBody>
          <a:bodyPr wrap="square" lIns="0" tIns="0" rIns="0" bIns="0" rtlCol="0" anchor="t">
            <a:spAutoFit/>
          </a:bodyPr>
          <a:lstStyle/>
          <a:p>
            <a:r>
              <a:rPr lang="es-MX" sz="9500" dirty="0">
                <a:solidFill>
                  <a:srgbClr val="1F2253"/>
                </a:solidFill>
                <a:latin typeface="Open Sans Bold"/>
                <a:ea typeface="Open Sans Bold"/>
                <a:cs typeface="Open Sans Bold"/>
              </a:rPr>
              <a:t>Las vacunas salvan vidas</a:t>
            </a:r>
          </a:p>
          <a:p>
            <a:endParaRPr lang="en-US"/>
          </a:p>
        </p:txBody>
      </p:sp>
      <p:sp>
        <p:nvSpPr>
          <p:cNvPr id="8" name="TextBox 8"/>
          <p:cNvSpPr txBox="1"/>
          <p:nvPr/>
        </p:nvSpPr>
        <p:spPr>
          <a:xfrm>
            <a:off x="1198314" y="1966667"/>
            <a:ext cx="14606979" cy="1989519"/>
          </a:xfrm>
          <a:prstGeom prst="rect">
            <a:avLst/>
          </a:prstGeom>
        </p:spPr>
        <p:txBody>
          <a:bodyPr lIns="0" tIns="0" rIns="0" bIns="0" rtlCol="0" anchor="t">
            <a:spAutoFit/>
          </a:bodyPr>
          <a:lstStyle/>
          <a:p>
            <a:pPr>
              <a:lnSpc>
                <a:spcPts val="5320"/>
              </a:lnSpc>
              <a:spcBef>
                <a:spcPct val="0"/>
              </a:spcBef>
            </a:pPr>
            <a:r>
              <a:rPr lang="es-MX" sz="3700" dirty="0">
                <a:solidFill>
                  <a:srgbClr val="1F2253"/>
                </a:solidFill>
                <a:latin typeface="Montserrat"/>
                <a:ea typeface="+mn-lt"/>
                <a:cs typeface="+mn-lt"/>
              </a:rPr>
              <a:t>Sabemos que las vacunas han disminuido o eliminado muchos tipos de infecciones. </a:t>
            </a:r>
            <a:r>
              <a:rPr lang="es-MX" sz="3700" b="1" dirty="0">
                <a:solidFill>
                  <a:srgbClr val="1F2253"/>
                </a:solidFill>
                <a:latin typeface="Montserrat"/>
                <a:ea typeface="+mn-lt"/>
                <a:cs typeface="+mn-lt"/>
              </a:rPr>
              <a:t>Expertos en todo el mundo están de acuerdo con esto. </a:t>
            </a:r>
            <a:endParaRPr lang="es-MX" sz="3700" dirty="0">
              <a:solidFill>
                <a:srgbClr val="1F2253"/>
              </a:solidFill>
              <a:latin typeface="Montserrat"/>
            </a:endParaRPr>
          </a:p>
        </p:txBody>
      </p:sp>
      <p:sp>
        <p:nvSpPr>
          <p:cNvPr id="9" name="TextBox 9"/>
          <p:cNvSpPr txBox="1"/>
          <p:nvPr/>
        </p:nvSpPr>
        <p:spPr>
          <a:xfrm>
            <a:off x="1198314" y="4210321"/>
            <a:ext cx="11127263" cy="3348865"/>
          </a:xfrm>
          <a:prstGeom prst="rect">
            <a:avLst/>
          </a:prstGeom>
        </p:spPr>
        <p:txBody>
          <a:bodyPr lIns="0" tIns="0" rIns="0" bIns="0" rtlCol="0" anchor="t">
            <a:spAutoFit/>
          </a:bodyPr>
          <a:lstStyle/>
          <a:p>
            <a:pPr>
              <a:lnSpc>
                <a:spcPts val="5320"/>
              </a:lnSpc>
              <a:spcBef>
                <a:spcPct val="0"/>
              </a:spcBef>
            </a:pPr>
            <a:r>
              <a:rPr lang="es-MX" sz="3700" dirty="0">
                <a:solidFill>
                  <a:srgbClr val="1F2253"/>
                </a:solidFill>
                <a:latin typeface="Montserrat"/>
                <a:ea typeface="+mn-lt"/>
                <a:cs typeface="+mn-lt"/>
              </a:rPr>
              <a:t>En los Estados Unidos, si se administran todas las vacunas de rutina a los niños nacidos en un solo año, se pueden prevenir</a:t>
            </a:r>
            <a:r>
              <a:rPr lang="es-MX" sz="3700" b="1" dirty="0">
                <a:solidFill>
                  <a:srgbClr val="1F2253"/>
                </a:solidFill>
                <a:latin typeface="Montserrat"/>
                <a:ea typeface="+mn-lt"/>
                <a:cs typeface="+mn-lt"/>
              </a:rPr>
              <a:t> ¡42,000 muertes prematuras y 20 millones de casos de enfermedades!</a:t>
            </a:r>
            <a:endParaRPr lang="en-US" sz="3700" b="1">
              <a:solidFill>
                <a:srgbClr val="1F2253"/>
              </a:solidFill>
              <a:latin typeface="Montserrat"/>
            </a:endParaRPr>
          </a:p>
        </p:txBody>
      </p:sp>
      <p:sp>
        <p:nvSpPr>
          <p:cNvPr id="10" name="TextBox 10"/>
          <p:cNvSpPr txBox="1"/>
          <p:nvPr/>
        </p:nvSpPr>
        <p:spPr>
          <a:xfrm>
            <a:off x="3282311" y="8492952"/>
            <a:ext cx="5082778" cy="460575"/>
          </a:xfrm>
          <a:prstGeom prst="rect">
            <a:avLst/>
          </a:prstGeom>
        </p:spPr>
        <p:txBody>
          <a:bodyPr lIns="0" tIns="0" rIns="0" bIns="0" rtlCol="0" anchor="t">
            <a:spAutoFit/>
          </a:bodyPr>
          <a:lstStyle/>
          <a:p>
            <a:pPr algn="ctr">
              <a:lnSpc>
                <a:spcPts val="4113"/>
              </a:lnSpc>
              <a:spcBef>
                <a:spcPct val="0"/>
              </a:spcBef>
            </a:pPr>
            <a:r>
              <a:rPr lang="es-MX" sz="2000" b="1" dirty="0">
                <a:solidFill>
                  <a:srgbClr val="1F2253"/>
                </a:solidFill>
                <a:latin typeface="Montserrat Classic"/>
                <a:ea typeface="+mn-lt"/>
                <a:cs typeface="+mn-lt"/>
              </a:rPr>
              <a:t>Las vacunas también ahorran dinero. </a:t>
            </a:r>
            <a:endParaRPr lang="es-MX" sz="2000" b="1" dirty="0">
              <a:solidFill>
                <a:srgbClr val="1F2253"/>
              </a:solidFill>
              <a:latin typeface="Montserrat Classic"/>
              <a:ea typeface="Open Sans Bold"/>
              <a:cs typeface="Open Sans Bold"/>
            </a:endParaRPr>
          </a:p>
        </p:txBody>
      </p:sp>
      <p:sp>
        <p:nvSpPr>
          <p:cNvPr id="11" name="TextBox 11"/>
          <p:cNvSpPr txBox="1"/>
          <p:nvPr/>
        </p:nvSpPr>
        <p:spPr>
          <a:xfrm>
            <a:off x="3437989" y="8941641"/>
            <a:ext cx="5574774" cy="584775"/>
          </a:xfrm>
          <a:prstGeom prst="rect">
            <a:avLst/>
          </a:prstGeom>
        </p:spPr>
        <p:txBody>
          <a:bodyPr lIns="0" tIns="0" rIns="0" bIns="0" rtlCol="0" anchor="t">
            <a:spAutoFit/>
          </a:bodyPr>
          <a:lstStyle/>
          <a:p>
            <a:pPr>
              <a:spcBef>
                <a:spcPct val="0"/>
              </a:spcBef>
            </a:pPr>
            <a:r>
              <a:rPr lang="es-MX" sz="1900" dirty="0">
                <a:solidFill>
                  <a:srgbClr val="1F2253"/>
                </a:solidFill>
                <a:latin typeface="Montserrat Classic"/>
                <a:ea typeface="+mn-lt"/>
                <a:cs typeface="+mn-lt"/>
              </a:rPr>
              <a:t>Cada $1 que se gasta en las vacunas para niños representan un ahorro de $10. </a:t>
            </a:r>
            <a:endParaRPr lang="es-MX" sz="1900" dirty="0">
              <a:solidFill>
                <a:srgbClr val="1F2253"/>
              </a:solidFill>
              <a:latin typeface="Montserrat Classic"/>
              <a:ea typeface="Open Sans Bold"/>
              <a:cs typeface="Calibri"/>
            </a:endParaRPr>
          </a:p>
        </p:txBody>
      </p:sp>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13" name="TextBox 13"/>
          <p:cNvSpPr txBox="1"/>
          <p:nvPr/>
        </p:nvSpPr>
        <p:spPr>
          <a:xfrm>
            <a:off x="3352882" y="9903832"/>
            <a:ext cx="3859492" cy="347809"/>
          </a:xfrm>
          <a:prstGeom prst="rect">
            <a:avLst/>
          </a:prstGeom>
        </p:spPr>
        <p:txBody>
          <a:bodyPr lIns="0" tIns="0" rIns="0" bIns="0" rtlCol="0" anchor="t">
            <a:spAutoFit/>
          </a:bodyPr>
          <a:lstStyle/>
          <a:p>
            <a:pPr>
              <a:lnSpc>
                <a:spcPts val="2879"/>
              </a:lnSpc>
              <a:spcBef>
                <a:spcPct val="0"/>
              </a:spcBef>
            </a:pPr>
            <a:r>
              <a:rPr lang="en-US" dirty="0">
                <a:solidFill>
                  <a:srgbClr val="1F2253"/>
                </a:solidFill>
                <a:latin typeface="Montserrat"/>
              </a:rPr>
              <a:t>Ver: bit.ly/2BdDW1o </a:t>
            </a:r>
          </a:p>
        </p:txBody>
      </p:sp>
      <p:pic>
        <p:nvPicPr>
          <p:cNvPr id="14" name="Picture 14" descr="A picture containing logo&#10;&#10;Description automatically generated">
            <a:extLst>
              <a:ext uri="{FF2B5EF4-FFF2-40B4-BE49-F238E27FC236}">
                <a16:creationId xmlns:a16="http://schemas.microsoft.com/office/drawing/2014/main" id="{719DD60A-7B8F-C01D-6512-26FD09A67F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8097" y="7008395"/>
            <a:ext cx="3224464" cy="4045619"/>
          </a:xfrm>
          <a:prstGeom prst="rect">
            <a:avLst/>
          </a:prstGeom>
        </p:spPr>
      </p:pic>
    </p:spTree>
    <p:extLst>
      <p:ext uri="{BB962C8B-B14F-4D97-AF65-F5344CB8AC3E}">
        <p14:creationId xmlns:p14="http://schemas.microsoft.com/office/powerpoint/2010/main" val="223497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l="2094" r="10197" b="10243"/>
          <a:stretch>
            <a:fillRect/>
          </a:stretch>
        </p:blipFill>
        <p:spPr>
          <a:xfrm>
            <a:off x="8468817" y="884760"/>
            <a:ext cx="13955970" cy="9519634"/>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7" name="TextBox 7"/>
          <p:cNvSpPr txBox="1"/>
          <p:nvPr/>
        </p:nvSpPr>
        <p:spPr>
          <a:xfrm>
            <a:off x="1030243" y="1260687"/>
            <a:ext cx="13199584" cy="1309846"/>
          </a:xfrm>
          <a:prstGeom prst="rect">
            <a:avLst/>
          </a:prstGeom>
        </p:spPr>
        <p:txBody>
          <a:bodyPr wrap="square" lIns="0" tIns="0" rIns="0" bIns="0" rtlCol="0" anchor="t">
            <a:spAutoFit/>
          </a:bodyPr>
          <a:lstStyle/>
          <a:p>
            <a:pPr>
              <a:lnSpc>
                <a:spcPts val="5320"/>
              </a:lnSpc>
              <a:spcBef>
                <a:spcPct val="0"/>
              </a:spcBef>
            </a:pPr>
            <a:r>
              <a:rPr lang="es-MX" sz="3800" dirty="0">
                <a:solidFill>
                  <a:srgbClr val="1F2253"/>
                </a:solidFill>
                <a:latin typeface="Montserrat"/>
              </a:rPr>
              <a:t>¡Las enfermedades han disminuido considerablemente debido a las vacunas!</a:t>
            </a:r>
          </a:p>
        </p:txBody>
      </p:sp>
      <p:sp>
        <p:nvSpPr>
          <p:cNvPr id="5" name="TextBox 5">
            <a:extLst>
              <a:ext uri="{FF2B5EF4-FFF2-40B4-BE49-F238E27FC236}">
                <a16:creationId xmlns:a16="http://schemas.microsoft.com/office/drawing/2014/main" id="{0184D743-86D2-2088-719F-EEFCFBFE163D}"/>
              </a:ext>
            </a:extLst>
          </p:cNvPr>
          <p:cNvSpPr txBox="1"/>
          <p:nvPr/>
        </p:nvSpPr>
        <p:spPr>
          <a:xfrm>
            <a:off x="1028700" y="8528946"/>
            <a:ext cx="11608792" cy="1425134"/>
          </a:xfrm>
          <a:prstGeom prst="rect">
            <a:avLst/>
          </a:prstGeom>
        </p:spPr>
        <p:txBody>
          <a:bodyPr wrap="square" lIns="0" tIns="0" rIns="0" bIns="0" rtlCol="0" anchor="t">
            <a:spAutoFit/>
          </a:bodyPr>
          <a:lstStyle/>
          <a:p>
            <a:pPr>
              <a:lnSpc>
                <a:spcPts val="3756"/>
              </a:lnSpc>
              <a:spcBef>
                <a:spcPct val="0"/>
              </a:spcBef>
            </a:pPr>
            <a:r>
              <a:rPr lang="es-MX" sz="2650" dirty="0">
                <a:solidFill>
                  <a:srgbClr val="1F2253"/>
                </a:solidFill>
                <a:latin typeface="Montserrat"/>
              </a:rPr>
              <a:t>Por cada enfermedad, observas una diferencia entre el número de personas en los Estados Unidos que se enferman al año antes de vacunarse versus los casos reportados en 2022. </a:t>
            </a:r>
          </a:p>
        </p:txBody>
      </p:sp>
      <p:sp>
        <p:nvSpPr>
          <p:cNvPr id="9" name="TextBox 6">
            <a:extLst>
              <a:ext uri="{FF2B5EF4-FFF2-40B4-BE49-F238E27FC236}">
                <a16:creationId xmlns:a16="http://schemas.microsoft.com/office/drawing/2014/main" id="{133519EE-8B0E-8B5A-59A1-34A3B062868C}"/>
              </a:ext>
            </a:extLst>
          </p:cNvPr>
          <p:cNvSpPr txBox="1"/>
          <p:nvPr/>
        </p:nvSpPr>
        <p:spPr>
          <a:xfrm>
            <a:off x="1028700" y="307307"/>
            <a:ext cx="13004071" cy="878581"/>
          </a:xfrm>
          <a:prstGeom prst="rect">
            <a:avLst/>
          </a:prstGeom>
        </p:spPr>
        <p:txBody>
          <a:bodyPr lIns="0" tIns="0" rIns="0" bIns="0" rtlCol="0" anchor="t">
            <a:spAutoFit/>
          </a:bodyPr>
          <a:lstStyle/>
          <a:p>
            <a:pPr>
              <a:lnSpc>
                <a:spcPts val="7163"/>
              </a:lnSpc>
              <a:spcBef>
                <a:spcPct val="0"/>
              </a:spcBef>
            </a:pPr>
            <a:r>
              <a:rPr lang="es-MX" sz="5100" dirty="0">
                <a:solidFill>
                  <a:srgbClr val="1F2253"/>
                </a:solidFill>
                <a:latin typeface="Open Sans Bold"/>
              </a:rPr>
              <a:t>Sigamos mejorando, no retrocedamos. </a:t>
            </a:r>
            <a:endParaRPr lang="es-MX" sz="5100" dirty="0">
              <a:solidFill>
                <a:srgbClr val="1F2253"/>
              </a:solidFill>
              <a:latin typeface="Open Sans Bold"/>
              <a:ea typeface="Open Sans Bold"/>
              <a:cs typeface="Open Sans Bold"/>
            </a:endParaRPr>
          </a:p>
        </p:txBody>
      </p:sp>
      <p:sp>
        <p:nvSpPr>
          <p:cNvPr id="12" name="TextBox 13">
            <a:extLst>
              <a:ext uri="{FF2B5EF4-FFF2-40B4-BE49-F238E27FC236}">
                <a16:creationId xmlns:a16="http://schemas.microsoft.com/office/drawing/2014/main" id="{92ECF9DC-9D7C-EACD-4B00-9EFFECCE1381}"/>
              </a:ext>
            </a:extLst>
          </p:cNvPr>
          <p:cNvSpPr txBox="1"/>
          <p:nvPr/>
        </p:nvSpPr>
        <p:spPr>
          <a:xfrm>
            <a:off x="8045198" y="8114134"/>
            <a:ext cx="3859492" cy="347809"/>
          </a:xfrm>
          <a:prstGeom prst="rect">
            <a:avLst/>
          </a:prstGeom>
        </p:spPr>
        <p:txBody>
          <a:bodyPr lIns="0" tIns="0" rIns="0" bIns="0" rtlCol="0" anchor="t">
            <a:spAutoFit/>
          </a:bodyPr>
          <a:lstStyle/>
          <a:p>
            <a:pPr algn="r">
              <a:lnSpc>
                <a:spcPts val="2879"/>
              </a:lnSpc>
              <a:spcBef>
                <a:spcPct val="0"/>
              </a:spcBef>
            </a:pPr>
            <a:r>
              <a:rPr lang="en-US" dirty="0">
                <a:solidFill>
                  <a:srgbClr val="1F2253"/>
                </a:solidFill>
                <a:latin typeface="Montserrat"/>
              </a:rPr>
              <a:t>Fuente: bit.ly/38o9bHj </a:t>
            </a:r>
          </a:p>
        </p:txBody>
      </p:sp>
      <p:sp>
        <p:nvSpPr>
          <p:cNvPr id="6" name="AutoShape 4">
            <a:extLst>
              <a:ext uri="{FF2B5EF4-FFF2-40B4-BE49-F238E27FC236}">
                <a16:creationId xmlns:a16="http://schemas.microsoft.com/office/drawing/2014/main" id="{28874E70-1228-7E1F-5C65-08F94608869A}"/>
              </a:ext>
            </a:extLst>
          </p:cNvPr>
          <p:cNvSpPr>
            <a:spLocks noChangeAspect="1" noChangeArrowheads="1"/>
          </p:cNvSpPr>
          <p:nvPr/>
        </p:nvSpPr>
        <p:spPr bwMode="auto">
          <a:xfrm>
            <a:off x="8991600" y="1650008"/>
            <a:ext cx="3645892" cy="36458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3025311D-8703-3E39-60C5-2E6A4B8BAE45}"/>
              </a:ext>
            </a:extLst>
          </p:cNvPr>
          <p:cNvPicPr>
            <a:picLocks noChangeAspect="1"/>
          </p:cNvPicPr>
          <p:nvPr/>
        </p:nvPicPr>
        <p:blipFill>
          <a:blip r:embed="rId4"/>
          <a:stretch>
            <a:fillRect/>
          </a:stretch>
        </p:blipFill>
        <p:spPr>
          <a:xfrm>
            <a:off x="1464045" y="3307699"/>
            <a:ext cx="8420184" cy="4243243"/>
          </a:xfrm>
          <a:prstGeom prst="rect">
            <a:avLst/>
          </a:prstGeom>
        </p:spPr>
      </p:pic>
    </p:spTree>
    <p:extLst>
      <p:ext uri="{BB962C8B-B14F-4D97-AF65-F5344CB8AC3E}">
        <p14:creationId xmlns:p14="http://schemas.microsoft.com/office/powerpoint/2010/main" val="45040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4">
            <a:extLst>
              <a:ext uri="{FF2B5EF4-FFF2-40B4-BE49-F238E27FC236}">
                <a16:creationId xmlns:a16="http://schemas.microsoft.com/office/drawing/2014/main" id="{0BE1F60C-5508-D48E-ADF5-E86421B60C5D}"/>
              </a:ext>
            </a:extLst>
          </p:cNvPr>
          <p:cNvSpPr txBox="1"/>
          <p:nvPr/>
        </p:nvSpPr>
        <p:spPr>
          <a:xfrm>
            <a:off x="894499" y="658364"/>
            <a:ext cx="16078186" cy="2240870"/>
          </a:xfrm>
          <a:prstGeom prst="rect">
            <a:avLst/>
          </a:prstGeom>
        </p:spPr>
        <p:txBody>
          <a:bodyPr wrap="square" lIns="0" tIns="0" rIns="0" bIns="0" rtlCol="0" anchor="t">
            <a:spAutoFit/>
          </a:bodyPr>
          <a:lstStyle/>
          <a:p>
            <a:pPr>
              <a:lnSpc>
                <a:spcPts val="9122"/>
              </a:lnSpc>
              <a:spcBef>
                <a:spcPct val="0"/>
              </a:spcBef>
            </a:pPr>
            <a:r>
              <a:rPr lang="es-MX" sz="6000" dirty="0">
                <a:solidFill>
                  <a:srgbClr val="1F2253"/>
                </a:solidFill>
                <a:latin typeface="Open Sans Bold"/>
                <a:ea typeface="+mn-lt"/>
                <a:cs typeface="+mn-lt"/>
              </a:rPr>
              <a:t>Adivina la respuesta correcta... </a:t>
            </a:r>
            <a:endParaRPr lang="es-MX" sz="6000" dirty="0">
              <a:solidFill>
                <a:srgbClr val="1F2253"/>
              </a:solidFill>
              <a:latin typeface="Open Sans Bold"/>
              <a:ea typeface="Open Sans Bold"/>
              <a:cs typeface="Open Sans Bold"/>
            </a:endParaRPr>
          </a:p>
          <a:p>
            <a:pPr>
              <a:lnSpc>
                <a:spcPts val="9122"/>
              </a:lnSpc>
              <a:spcBef>
                <a:spcPct val="0"/>
              </a:spcBef>
            </a:pPr>
            <a:r>
              <a:rPr lang="es-MX" sz="6000" dirty="0">
                <a:solidFill>
                  <a:srgbClr val="1F2253"/>
                </a:solidFill>
                <a:latin typeface="Open Sans Bold"/>
                <a:ea typeface="+mn-lt"/>
                <a:cs typeface="+mn-lt"/>
              </a:rPr>
              <a:t>Marca todas las afirmaciones verdaderas.</a:t>
            </a:r>
            <a:endParaRPr lang="es-MX" sz="6000" dirty="0">
              <a:solidFill>
                <a:srgbClr val="1F2253"/>
              </a:solidFill>
              <a:latin typeface="Open Sans Bold"/>
              <a:ea typeface="Open Sans Bold"/>
              <a:cs typeface="Open Sans Bold"/>
            </a:endParaRPr>
          </a:p>
        </p:txBody>
      </p:sp>
      <p:sp>
        <p:nvSpPr>
          <p:cNvPr id="6" name="Rectangle 5">
            <a:extLst>
              <a:ext uri="{FF2B5EF4-FFF2-40B4-BE49-F238E27FC236}">
                <a16:creationId xmlns:a16="http://schemas.microsoft.com/office/drawing/2014/main" id="{AE89A174-374A-7C79-72F3-2F1BF7F6DB2B}"/>
              </a:ext>
            </a:extLst>
          </p:cNvPr>
          <p:cNvSpPr/>
          <p:nvPr/>
        </p:nvSpPr>
        <p:spPr>
          <a:xfrm>
            <a:off x="1143000" y="3712997"/>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CDD3F2-B556-251D-73C5-B18467F3E07A}"/>
              </a:ext>
            </a:extLst>
          </p:cNvPr>
          <p:cNvSpPr/>
          <p:nvPr/>
        </p:nvSpPr>
        <p:spPr>
          <a:xfrm>
            <a:off x="1143000" y="5069856"/>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DD28D-EDB7-E45D-048C-0C0C5E3DE4B3}"/>
              </a:ext>
            </a:extLst>
          </p:cNvPr>
          <p:cNvSpPr/>
          <p:nvPr/>
        </p:nvSpPr>
        <p:spPr>
          <a:xfrm>
            <a:off x="1143000" y="6380611"/>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548CE4-05DE-6C57-F5D8-BACF0DA89BDE}"/>
              </a:ext>
            </a:extLst>
          </p:cNvPr>
          <p:cNvSpPr/>
          <p:nvPr/>
        </p:nvSpPr>
        <p:spPr>
          <a:xfrm>
            <a:off x="1143000" y="7665470"/>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3">
            <a:extLst>
              <a:ext uri="{FF2B5EF4-FFF2-40B4-BE49-F238E27FC236}">
                <a16:creationId xmlns:a16="http://schemas.microsoft.com/office/drawing/2014/main" id="{00E6C456-526A-81C4-AC17-519CEA1B717F}"/>
              </a:ext>
            </a:extLst>
          </p:cNvPr>
          <p:cNvSpPr txBox="1"/>
          <p:nvPr/>
        </p:nvSpPr>
        <p:spPr>
          <a:xfrm>
            <a:off x="2440032" y="3588307"/>
            <a:ext cx="14277076" cy="1154162"/>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Tenemos medicamentos para tratar algunas de las infecciones que se pueden prevenir por medio de las vacunas (por ejemplo, la tos ferina), pero no para la mayoría (por ejemplo, las paperas, la difteria, la polio). </a:t>
            </a:r>
            <a:endParaRPr lang="es-MX" sz="2500" dirty="0">
              <a:latin typeface="Montserrat"/>
            </a:endParaRPr>
          </a:p>
        </p:txBody>
      </p:sp>
      <p:sp>
        <p:nvSpPr>
          <p:cNvPr id="33" name="TextBox 13">
            <a:extLst>
              <a:ext uri="{FF2B5EF4-FFF2-40B4-BE49-F238E27FC236}">
                <a16:creationId xmlns:a16="http://schemas.microsoft.com/office/drawing/2014/main" id="{D876D4A1-18DE-3501-E90E-B98CABB386C6}"/>
              </a:ext>
            </a:extLst>
          </p:cNvPr>
          <p:cNvSpPr txBox="1"/>
          <p:nvPr/>
        </p:nvSpPr>
        <p:spPr>
          <a:xfrm>
            <a:off x="2436515" y="5358395"/>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Los antibióticos ya no eliminan algunos gérmenes.</a:t>
            </a:r>
            <a:endParaRPr lang="es-MX" sz="2500" dirty="0">
              <a:latin typeface="Montserrat"/>
              <a:ea typeface="+mn-lt"/>
              <a:cs typeface="+mn-lt"/>
            </a:endParaRPr>
          </a:p>
        </p:txBody>
      </p:sp>
      <p:sp>
        <p:nvSpPr>
          <p:cNvPr id="35" name="TextBox 13">
            <a:extLst>
              <a:ext uri="{FF2B5EF4-FFF2-40B4-BE49-F238E27FC236}">
                <a16:creationId xmlns:a16="http://schemas.microsoft.com/office/drawing/2014/main" id="{813CC2E5-3623-A35E-C24D-B9250CB0731C}"/>
              </a:ext>
            </a:extLst>
          </p:cNvPr>
          <p:cNvSpPr txBox="1"/>
          <p:nvPr/>
        </p:nvSpPr>
        <p:spPr>
          <a:xfrm>
            <a:off x="2436515" y="6683418"/>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El beneficio principal de la vacunación es proteger a la persona que se vacuna.</a:t>
            </a:r>
            <a:endParaRPr lang="es-MX" sz="2500" dirty="0">
              <a:latin typeface="Montserrat"/>
              <a:ea typeface="+mn-lt"/>
              <a:cs typeface="+mn-lt"/>
            </a:endParaRPr>
          </a:p>
        </p:txBody>
      </p:sp>
      <p:sp>
        <p:nvSpPr>
          <p:cNvPr id="37" name="TextBox 13">
            <a:extLst>
              <a:ext uri="{FF2B5EF4-FFF2-40B4-BE49-F238E27FC236}">
                <a16:creationId xmlns:a16="http://schemas.microsoft.com/office/drawing/2014/main" id="{C6EAB2A3-BDF5-5627-A167-3248AD204BDC}"/>
              </a:ext>
            </a:extLst>
          </p:cNvPr>
          <p:cNvSpPr txBox="1"/>
          <p:nvPr/>
        </p:nvSpPr>
        <p:spPr>
          <a:xfrm>
            <a:off x="2440032" y="7846419"/>
            <a:ext cx="14277076" cy="76944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Cuando se vacuna a suficientes niños, esto ayuda a prevenir el contagio de la infección en la comunidad.</a:t>
            </a:r>
            <a:endParaRPr lang="es-MX" sz="2500" dirty="0">
              <a:latin typeface="Montserrat"/>
              <a:ea typeface="+mn-lt"/>
              <a:cs typeface="+mn-lt"/>
            </a:endParaRPr>
          </a:p>
        </p:txBody>
      </p:sp>
    </p:spTree>
    <p:extLst>
      <p:ext uri="{BB962C8B-B14F-4D97-AF65-F5344CB8AC3E}">
        <p14:creationId xmlns:p14="http://schemas.microsoft.com/office/powerpoint/2010/main" val="2075132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2904</Words>
  <Application>Microsoft Office PowerPoint</Application>
  <PresentationFormat>Custom</PresentationFormat>
  <Paragraphs>184</Paragraphs>
  <Slides>26</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Arial</vt:lpstr>
      <vt:lpstr>Open Sans</vt:lpstr>
      <vt:lpstr>Montserrat Classic</vt:lpstr>
      <vt:lpstr>Glacial Indifference</vt:lpstr>
      <vt:lpstr>Montserrat</vt:lpstr>
      <vt:lpstr>Open Sans Bold</vt:lpstr>
      <vt:lpstr>Montserrat Bold</vt:lpstr>
      <vt:lpstr>Montserrat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Kansans Language Presentation</dc:title>
  <dc:creator>Connie J. Satzler</dc:creator>
  <cp:lastModifiedBy>Julia Lambert</cp:lastModifiedBy>
  <cp:revision>395</cp:revision>
  <dcterms:created xsi:type="dcterms:W3CDTF">2006-08-16T00:00:00Z</dcterms:created>
  <dcterms:modified xsi:type="dcterms:W3CDTF">2023-10-19T18:45:08Z</dcterms:modified>
  <dc:identifier>DAE7o6pl2PM</dc:identifier>
</cp:coreProperties>
</file>